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4" r:id="rId2"/>
    <p:sldId id="266" r:id="rId3"/>
    <p:sldId id="272" r:id="rId4"/>
    <p:sldId id="265" r:id="rId5"/>
    <p:sldId id="273" r:id="rId6"/>
    <p:sldId id="274" r:id="rId7"/>
    <p:sldId id="276" r:id="rId8"/>
    <p:sldId id="275" r:id="rId9"/>
    <p:sldId id="277" r:id="rId10"/>
    <p:sldId id="278" r:id="rId11"/>
    <p:sldId id="279" r:id="rId12"/>
    <p:sldId id="280" r:id="rId13"/>
    <p:sldId id="281"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1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EE858-392D-4129-8B9D-568B389BCDE4}" type="datetimeFigureOut">
              <a:rPr lang="en-GB" smtClean="0"/>
              <a:t>24/07/2024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718EFA-FE05-48CB-8276-C514736F10B5}" type="slidenum">
              <a:rPr lang="en-GB" smtClean="0"/>
              <a:t>‹#›</a:t>
            </a:fld>
            <a:endParaRPr lang="en-GB"/>
          </a:p>
        </p:txBody>
      </p:sp>
    </p:spTree>
    <p:extLst>
      <p:ext uri="{BB962C8B-B14F-4D97-AF65-F5344CB8AC3E}">
        <p14:creationId xmlns:p14="http://schemas.microsoft.com/office/powerpoint/2010/main" val="2249118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1718EFA-FE05-48CB-8276-C514736F10B5}" type="slidenum">
              <a:rPr lang="en-GB" smtClean="0"/>
              <a:t>2</a:t>
            </a:fld>
            <a:endParaRPr lang="en-GB"/>
          </a:p>
        </p:txBody>
      </p:sp>
    </p:spTree>
    <p:extLst>
      <p:ext uri="{BB962C8B-B14F-4D97-AF65-F5344CB8AC3E}">
        <p14:creationId xmlns:p14="http://schemas.microsoft.com/office/powerpoint/2010/main" val="2766218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D3534-573B-3252-D995-11712D8E5E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29D4A7-0F7E-2341-A679-8F6FA7B28B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7B6B7A4-7E92-BDE2-2576-28DAED999CC2}"/>
              </a:ext>
            </a:extLst>
          </p:cNvPr>
          <p:cNvSpPr>
            <a:spLocks noGrp="1"/>
          </p:cNvSpPr>
          <p:nvPr>
            <p:ph type="dt" sz="half" idx="10"/>
          </p:nvPr>
        </p:nvSpPr>
        <p:spPr/>
        <p:txBody>
          <a:bodyPr/>
          <a:lstStyle/>
          <a:p>
            <a:fld id="{78E6D7E5-D22D-4CAB-8768-87F32E8FA37B}" type="datetimeFigureOut">
              <a:rPr lang="en-GB" smtClean="0"/>
              <a:t>22/07/2024</a:t>
            </a:fld>
            <a:endParaRPr lang="en-GB" dirty="0"/>
          </a:p>
        </p:txBody>
      </p:sp>
      <p:sp>
        <p:nvSpPr>
          <p:cNvPr id="5" name="Footer Placeholder 4">
            <a:extLst>
              <a:ext uri="{FF2B5EF4-FFF2-40B4-BE49-F238E27FC236}">
                <a16:creationId xmlns:a16="http://schemas.microsoft.com/office/drawing/2014/main" id="{ED9306EB-856A-61D8-AD0B-8D40F3C71A0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56E906F-7EF4-C5AD-931F-D117F048B336}"/>
              </a:ext>
            </a:extLst>
          </p:cNvPr>
          <p:cNvSpPr>
            <a:spLocks noGrp="1"/>
          </p:cNvSpPr>
          <p:nvPr>
            <p:ph type="sldNum" sz="quarter" idx="12"/>
          </p:nvPr>
        </p:nvSpPr>
        <p:spPr/>
        <p:txBody>
          <a:bodyPr/>
          <a:lstStyle/>
          <a:p>
            <a:fld id="{A0F73229-466C-4252-9CFC-04C76D16B309}" type="slidenum">
              <a:rPr lang="en-GB" smtClean="0"/>
              <a:t>‹#›</a:t>
            </a:fld>
            <a:endParaRPr lang="en-GB" dirty="0"/>
          </a:p>
        </p:txBody>
      </p:sp>
    </p:spTree>
    <p:extLst>
      <p:ext uri="{BB962C8B-B14F-4D97-AF65-F5344CB8AC3E}">
        <p14:creationId xmlns:p14="http://schemas.microsoft.com/office/powerpoint/2010/main" val="262699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002DC-BB8F-738B-710D-E8FFB769908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21084A-C09A-9664-8DA3-2228681C43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DC114A-8C86-449D-3E4C-C15E18574ABF}"/>
              </a:ext>
            </a:extLst>
          </p:cNvPr>
          <p:cNvSpPr>
            <a:spLocks noGrp="1"/>
          </p:cNvSpPr>
          <p:nvPr>
            <p:ph type="dt" sz="half" idx="10"/>
          </p:nvPr>
        </p:nvSpPr>
        <p:spPr/>
        <p:txBody>
          <a:bodyPr/>
          <a:lstStyle/>
          <a:p>
            <a:fld id="{78E6D7E5-D22D-4CAB-8768-87F32E8FA37B}" type="datetimeFigureOut">
              <a:rPr lang="en-GB" smtClean="0"/>
              <a:t>22/07/2024</a:t>
            </a:fld>
            <a:endParaRPr lang="en-GB" dirty="0"/>
          </a:p>
        </p:txBody>
      </p:sp>
      <p:sp>
        <p:nvSpPr>
          <p:cNvPr id="5" name="Footer Placeholder 4">
            <a:extLst>
              <a:ext uri="{FF2B5EF4-FFF2-40B4-BE49-F238E27FC236}">
                <a16:creationId xmlns:a16="http://schemas.microsoft.com/office/drawing/2014/main" id="{4E70A183-891D-916D-633B-1B905670835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22B747A-7889-EDE4-973A-D7824DB5AFCD}"/>
              </a:ext>
            </a:extLst>
          </p:cNvPr>
          <p:cNvSpPr>
            <a:spLocks noGrp="1"/>
          </p:cNvSpPr>
          <p:nvPr>
            <p:ph type="sldNum" sz="quarter" idx="12"/>
          </p:nvPr>
        </p:nvSpPr>
        <p:spPr/>
        <p:txBody>
          <a:bodyPr/>
          <a:lstStyle/>
          <a:p>
            <a:fld id="{A0F73229-466C-4252-9CFC-04C76D16B309}" type="slidenum">
              <a:rPr lang="en-GB" smtClean="0"/>
              <a:t>‹#›</a:t>
            </a:fld>
            <a:endParaRPr lang="en-GB" dirty="0"/>
          </a:p>
        </p:txBody>
      </p:sp>
    </p:spTree>
    <p:extLst>
      <p:ext uri="{BB962C8B-B14F-4D97-AF65-F5344CB8AC3E}">
        <p14:creationId xmlns:p14="http://schemas.microsoft.com/office/powerpoint/2010/main" val="2174402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FACD03-DFE8-E5D8-7BA9-26294235E42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9E165D-DBE6-06C5-DBC5-46500F3961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6DE956-5AC7-71DD-7767-7412CC09AB6D}"/>
              </a:ext>
            </a:extLst>
          </p:cNvPr>
          <p:cNvSpPr>
            <a:spLocks noGrp="1"/>
          </p:cNvSpPr>
          <p:nvPr>
            <p:ph type="dt" sz="half" idx="10"/>
          </p:nvPr>
        </p:nvSpPr>
        <p:spPr/>
        <p:txBody>
          <a:bodyPr/>
          <a:lstStyle/>
          <a:p>
            <a:fld id="{78E6D7E5-D22D-4CAB-8768-87F32E8FA37B}" type="datetimeFigureOut">
              <a:rPr lang="en-GB" smtClean="0"/>
              <a:t>22/07/2024</a:t>
            </a:fld>
            <a:endParaRPr lang="en-GB" dirty="0"/>
          </a:p>
        </p:txBody>
      </p:sp>
      <p:sp>
        <p:nvSpPr>
          <p:cNvPr id="5" name="Footer Placeholder 4">
            <a:extLst>
              <a:ext uri="{FF2B5EF4-FFF2-40B4-BE49-F238E27FC236}">
                <a16:creationId xmlns:a16="http://schemas.microsoft.com/office/drawing/2014/main" id="{256AFD46-8C17-B421-5C8B-7B8FCA8070D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97777F-27F2-7447-8453-E6D11F200C04}"/>
              </a:ext>
            </a:extLst>
          </p:cNvPr>
          <p:cNvSpPr>
            <a:spLocks noGrp="1"/>
          </p:cNvSpPr>
          <p:nvPr>
            <p:ph type="sldNum" sz="quarter" idx="12"/>
          </p:nvPr>
        </p:nvSpPr>
        <p:spPr/>
        <p:txBody>
          <a:bodyPr/>
          <a:lstStyle/>
          <a:p>
            <a:fld id="{A0F73229-466C-4252-9CFC-04C76D16B309}" type="slidenum">
              <a:rPr lang="en-GB" smtClean="0"/>
              <a:t>‹#›</a:t>
            </a:fld>
            <a:endParaRPr lang="en-GB" dirty="0"/>
          </a:p>
        </p:txBody>
      </p:sp>
    </p:spTree>
    <p:extLst>
      <p:ext uri="{BB962C8B-B14F-4D97-AF65-F5344CB8AC3E}">
        <p14:creationId xmlns:p14="http://schemas.microsoft.com/office/powerpoint/2010/main" val="3498960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586C1-3567-DE68-F74D-6DB2E8ED1B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4574B9-2B7B-BC78-7A2A-E8CA159190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B68E59-0791-9993-FD5A-4BE255C7432D}"/>
              </a:ext>
            </a:extLst>
          </p:cNvPr>
          <p:cNvSpPr>
            <a:spLocks noGrp="1"/>
          </p:cNvSpPr>
          <p:nvPr>
            <p:ph type="dt" sz="half" idx="10"/>
          </p:nvPr>
        </p:nvSpPr>
        <p:spPr/>
        <p:txBody>
          <a:bodyPr/>
          <a:lstStyle/>
          <a:p>
            <a:fld id="{78E6D7E5-D22D-4CAB-8768-87F32E8FA37B}" type="datetimeFigureOut">
              <a:rPr lang="en-GB" smtClean="0"/>
              <a:t>22/07/2024</a:t>
            </a:fld>
            <a:endParaRPr lang="en-GB" dirty="0"/>
          </a:p>
        </p:txBody>
      </p:sp>
      <p:sp>
        <p:nvSpPr>
          <p:cNvPr id="5" name="Footer Placeholder 4">
            <a:extLst>
              <a:ext uri="{FF2B5EF4-FFF2-40B4-BE49-F238E27FC236}">
                <a16:creationId xmlns:a16="http://schemas.microsoft.com/office/drawing/2014/main" id="{2EB7D395-38C8-B902-BFE9-BFF9C3B3C7C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D4E3ED4-1533-868A-5FA8-EAE7BB5D20F7}"/>
              </a:ext>
            </a:extLst>
          </p:cNvPr>
          <p:cNvSpPr>
            <a:spLocks noGrp="1"/>
          </p:cNvSpPr>
          <p:nvPr>
            <p:ph type="sldNum" sz="quarter" idx="12"/>
          </p:nvPr>
        </p:nvSpPr>
        <p:spPr/>
        <p:txBody>
          <a:bodyPr/>
          <a:lstStyle/>
          <a:p>
            <a:fld id="{A0F73229-466C-4252-9CFC-04C76D16B309}" type="slidenum">
              <a:rPr lang="en-GB" smtClean="0"/>
              <a:t>‹#›</a:t>
            </a:fld>
            <a:endParaRPr lang="en-GB" dirty="0"/>
          </a:p>
        </p:txBody>
      </p:sp>
    </p:spTree>
    <p:extLst>
      <p:ext uri="{BB962C8B-B14F-4D97-AF65-F5344CB8AC3E}">
        <p14:creationId xmlns:p14="http://schemas.microsoft.com/office/powerpoint/2010/main" val="3559332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82502-1F2F-7EAE-7C56-F2C1D55547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48023C7-78D5-1FC0-0D53-64D80AE641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40031A-3D83-2B99-1718-88DBAC08780D}"/>
              </a:ext>
            </a:extLst>
          </p:cNvPr>
          <p:cNvSpPr>
            <a:spLocks noGrp="1"/>
          </p:cNvSpPr>
          <p:nvPr>
            <p:ph type="dt" sz="half" idx="10"/>
          </p:nvPr>
        </p:nvSpPr>
        <p:spPr/>
        <p:txBody>
          <a:bodyPr/>
          <a:lstStyle/>
          <a:p>
            <a:fld id="{78E6D7E5-D22D-4CAB-8768-87F32E8FA37B}" type="datetimeFigureOut">
              <a:rPr lang="en-GB" smtClean="0"/>
              <a:t>22/07/2024</a:t>
            </a:fld>
            <a:endParaRPr lang="en-GB" dirty="0"/>
          </a:p>
        </p:txBody>
      </p:sp>
      <p:sp>
        <p:nvSpPr>
          <p:cNvPr id="5" name="Footer Placeholder 4">
            <a:extLst>
              <a:ext uri="{FF2B5EF4-FFF2-40B4-BE49-F238E27FC236}">
                <a16:creationId xmlns:a16="http://schemas.microsoft.com/office/drawing/2014/main" id="{914055CB-7BB6-3D6A-30DF-22656DECBE2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0195B58-190B-9A3A-6A24-0698E394BA55}"/>
              </a:ext>
            </a:extLst>
          </p:cNvPr>
          <p:cNvSpPr>
            <a:spLocks noGrp="1"/>
          </p:cNvSpPr>
          <p:nvPr>
            <p:ph type="sldNum" sz="quarter" idx="12"/>
          </p:nvPr>
        </p:nvSpPr>
        <p:spPr/>
        <p:txBody>
          <a:bodyPr/>
          <a:lstStyle/>
          <a:p>
            <a:fld id="{A0F73229-466C-4252-9CFC-04C76D16B309}" type="slidenum">
              <a:rPr lang="en-GB" smtClean="0"/>
              <a:t>‹#›</a:t>
            </a:fld>
            <a:endParaRPr lang="en-GB" dirty="0"/>
          </a:p>
        </p:txBody>
      </p:sp>
    </p:spTree>
    <p:extLst>
      <p:ext uri="{BB962C8B-B14F-4D97-AF65-F5344CB8AC3E}">
        <p14:creationId xmlns:p14="http://schemas.microsoft.com/office/powerpoint/2010/main" val="45336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EBDF3-C518-4035-B295-69F8713B8F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FC87DF-85E1-3302-E232-A773FD81C3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AE273A-A3C4-344C-DEDB-17278A3EEC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AC948C-693F-8167-9DD0-1CE26A817A68}"/>
              </a:ext>
            </a:extLst>
          </p:cNvPr>
          <p:cNvSpPr>
            <a:spLocks noGrp="1"/>
          </p:cNvSpPr>
          <p:nvPr>
            <p:ph type="dt" sz="half" idx="10"/>
          </p:nvPr>
        </p:nvSpPr>
        <p:spPr/>
        <p:txBody>
          <a:bodyPr/>
          <a:lstStyle/>
          <a:p>
            <a:fld id="{78E6D7E5-D22D-4CAB-8768-87F32E8FA37B}" type="datetimeFigureOut">
              <a:rPr lang="en-GB" smtClean="0"/>
              <a:t>22/07/2024</a:t>
            </a:fld>
            <a:endParaRPr lang="en-GB" dirty="0"/>
          </a:p>
        </p:txBody>
      </p:sp>
      <p:sp>
        <p:nvSpPr>
          <p:cNvPr id="6" name="Footer Placeholder 5">
            <a:extLst>
              <a:ext uri="{FF2B5EF4-FFF2-40B4-BE49-F238E27FC236}">
                <a16:creationId xmlns:a16="http://schemas.microsoft.com/office/drawing/2014/main" id="{D28B32D5-8326-534B-BA25-4D57F9FF15D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742B24D-1BA8-D37C-ABB1-7002441E3E9B}"/>
              </a:ext>
            </a:extLst>
          </p:cNvPr>
          <p:cNvSpPr>
            <a:spLocks noGrp="1"/>
          </p:cNvSpPr>
          <p:nvPr>
            <p:ph type="sldNum" sz="quarter" idx="12"/>
          </p:nvPr>
        </p:nvSpPr>
        <p:spPr/>
        <p:txBody>
          <a:bodyPr/>
          <a:lstStyle/>
          <a:p>
            <a:fld id="{A0F73229-466C-4252-9CFC-04C76D16B309}" type="slidenum">
              <a:rPr lang="en-GB" smtClean="0"/>
              <a:t>‹#›</a:t>
            </a:fld>
            <a:endParaRPr lang="en-GB" dirty="0"/>
          </a:p>
        </p:txBody>
      </p:sp>
    </p:spTree>
    <p:extLst>
      <p:ext uri="{BB962C8B-B14F-4D97-AF65-F5344CB8AC3E}">
        <p14:creationId xmlns:p14="http://schemas.microsoft.com/office/powerpoint/2010/main" val="1641548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80F50-AB42-AD7D-DDE0-253F67DB156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7EF247-EA6D-59E6-38B0-1D2EC32E31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F80FA9-0B9B-9C2C-AAC4-9077DEAED9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4F68E3A-9E8F-0D35-87AE-B4527B78FE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8118A1-9B3A-A29A-A7B9-4E779AAD33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EB747BB-A649-9090-4E5F-80FF4CB2291D}"/>
              </a:ext>
            </a:extLst>
          </p:cNvPr>
          <p:cNvSpPr>
            <a:spLocks noGrp="1"/>
          </p:cNvSpPr>
          <p:nvPr>
            <p:ph type="dt" sz="half" idx="10"/>
          </p:nvPr>
        </p:nvSpPr>
        <p:spPr/>
        <p:txBody>
          <a:bodyPr/>
          <a:lstStyle/>
          <a:p>
            <a:fld id="{78E6D7E5-D22D-4CAB-8768-87F32E8FA37B}" type="datetimeFigureOut">
              <a:rPr lang="en-GB" smtClean="0"/>
              <a:t>22/07/2024</a:t>
            </a:fld>
            <a:endParaRPr lang="en-GB" dirty="0"/>
          </a:p>
        </p:txBody>
      </p:sp>
      <p:sp>
        <p:nvSpPr>
          <p:cNvPr id="8" name="Footer Placeholder 7">
            <a:extLst>
              <a:ext uri="{FF2B5EF4-FFF2-40B4-BE49-F238E27FC236}">
                <a16:creationId xmlns:a16="http://schemas.microsoft.com/office/drawing/2014/main" id="{FDCC16C0-5FEC-8125-C387-59A139EFABB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12B1B7F2-8EA3-D242-FCE9-29FB4C70E143}"/>
              </a:ext>
            </a:extLst>
          </p:cNvPr>
          <p:cNvSpPr>
            <a:spLocks noGrp="1"/>
          </p:cNvSpPr>
          <p:nvPr>
            <p:ph type="sldNum" sz="quarter" idx="12"/>
          </p:nvPr>
        </p:nvSpPr>
        <p:spPr/>
        <p:txBody>
          <a:bodyPr/>
          <a:lstStyle/>
          <a:p>
            <a:fld id="{A0F73229-466C-4252-9CFC-04C76D16B309}" type="slidenum">
              <a:rPr lang="en-GB" smtClean="0"/>
              <a:t>‹#›</a:t>
            </a:fld>
            <a:endParaRPr lang="en-GB" dirty="0"/>
          </a:p>
        </p:txBody>
      </p:sp>
    </p:spTree>
    <p:extLst>
      <p:ext uri="{BB962C8B-B14F-4D97-AF65-F5344CB8AC3E}">
        <p14:creationId xmlns:p14="http://schemas.microsoft.com/office/powerpoint/2010/main" val="2044986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EF83E-A17A-26F2-9656-00B8606A4EC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0944717-4461-3389-63EC-3B1F74B74EFF}"/>
              </a:ext>
            </a:extLst>
          </p:cNvPr>
          <p:cNvSpPr>
            <a:spLocks noGrp="1"/>
          </p:cNvSpPr>
          <p:nvPr>
            <p:ph type="dt" sz="half" idx="10"/>
          </p:nvPr>
        </p:nvSpPr>
        <p:spPr/>
        <p:txBody>
          <a:bodyPr/>
          <a:lstStyle/>
          <a:p>
            <a:fld id="{78E6D7E5-D22D-4CAB-8768-87F32E8FA37B}" type="datetimeFigureOut">
              <a:rPr lang="en-GB" smtClean="0"/>
              <a:t>22/07/2024</a:t>
            </a:fld>
            <a:endParaRPr lang="en-GB" dirty="0"/>
          </a:p>
        </p:txBody>
      </p:sp>
      <p:sp>
        <p:nvSpPr>
          <p:cNvPr id="4" name="Footer Placeholder 3">
            <a:extLst>
              <a:ext uri="{FF2B5EF4-FFF2-40B4-BE49-F238E27FC236}">
                <a16:creationId xmlns:a16="http://schemas.microsoft.com/office/drawing/2014/main" id="{12A6AC04-0C51-B594-7D3C-03F8579D8ED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DA2D8718-A453-3B41-A5FE-4C86FC4AAB58}"/>
              </a:ext>
            </a:extLst>
          </p:cNvPr>
          <p:cNvSpPr>
            <a:spLocks noGrp="1"/>
          </p:cNvSpPr>
          <p:nvPr>
            <p:ph type="sldNum" sz="quarter" idx="12"/>
          </p:nvPr>
        </p:nvSpPr>
        <p:spPr/>
        <p:txBody>
          <a:bodyPr/>
          <a:lstStyle/>
          <a:p>
            <a:fld id="{A0F73229-466C-4252-9CFC-04C76D16B309}" type="slidenum">
              <a:rPr lang="en-GB" smtClean="0"/>
              <a:t>‹#›</a:t>
            </a:fld>
            <a:endParaRPr lang="en-GB" dirty="0"/>
          </a:p>
        </p:txBody>
      </p:sp>
    </p:spTree>
    <p:extLst>
      <p:ext uri="{BB962C8B-B14F-4D97-AF65-F5344CB8AC3E}">
        <p14:creationId xmlns:p14="http://schemas.microsoft.com/office/powerpoint/2010/main" val="1116380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8E57AA-9E5C-36E5-4D46-186B85E8165E}"/>
              </a:ext>
            </a:extLst>
          </p:cNvPr>
          <p:cNvSpPr>
            <a:spLocks noGrp="1"/>
          </p:cNvSpPr>
          <p:nvPr>
            <p:ph type="dt" sz="half" idx="10"/>
          </p:nvPr>
        </p:nvSpPr>
        <p:spPr/>
        <p:txBody>
          <a:bodyPr/>
          <a:lstStyle/>
          <a:p>
            <a:fld id="{78E6D7E5-D22D-4CAB-8768-87F32E8FA37B}" type="datetimeFigureOut">
              <a:rPr lang="en-GB" smtClean="0"/>
              <a:t>22/07/2024</a:t>
            </a:fld>
            <a:endParaRPr lang="en-GB" dirty="0"/>
          </a:p>
        </p:txBody>
      </p:sp>
      <p:sp>
        <p:nvSpPr>
          <p:cNvPr id="3" name="Footer Placeholder 2">
            <a:extLst>
              <a:ext uri="{FF2B5EF4-FFF2-40B4-BE49-F238E27FC236}">
                <a16:creationId xmlns:a16="http://schemas.microsoft.com/office/drawing/2014/main" id="{1793303D-D60A-908A-EAE1-DB600F7787F3}"/>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2803165-54D6-2324-B346-1FA4E29AEE0D}"/>
              </a:ext>
            </a:extLst>
          </p:cNvPr>
          <p:cNvSpPr>
            <a:spLocks noGrp="1"/>
          </p:cNvSpPr>
          <p:nvPr>
            <p:ph type="sldNum" sz="quarter" idx="12"/>
          </p:nvPr>
        </p:nvSpPr>
        <p:spPr/>
        <p:txBody>
          <a:bodyPr/>
          <a:lstStyle/>
          <a:p>
            <a:fld id="{A0F73229-466C-4252-9CFC-04C76D16B309}" type="slidenum">
              <a:rPr lang="en-GB" smtClean="0"/>
              <a:t>‹#›</a:t>
            </a:fld>
            <a:endParaRPr lang="en-GB" dirty="0"/>
          </a:p>
        </p:txBody>
      </p:sp>
    </p:spTree>
    <p:extLst>
      <p:ext uri="{BB962C8B-B14F-4D97-AF65-F5344CB8AC3E}">
        <p14:creationId xmlns:p14="http://schemas.microsoft.com/office/powerpoint/2010/main" val="3545712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9793-ABC0-BB81-5072-A1FFFF2440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EE807AC-2D47-52A7-3521-01CE2A7106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D70D7E9-2AA0-6B07-FE12-FAD9B5BF03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23146E-2988-5F2A-EB88-7D9454219EBC}"/>
              </a:ext>
            </a:extLst>
          </p:cNvPr>
          <p:cNvSpPr>
            <a:spLocks noGrp="1"/>
          </p:cNvSpPr>
          <p:nvPr>
            <p:ph type="dt" sz="half" idx="10"/>
          </p:nvPr>
        </p:nvSpPr>
        <p:spPr/>
        <p:txBody>
          <a:bodyPr/>
          <a:lstStyle/>
          <a:p>
            <a:fld id="{78E6D7E5-D22D-4CAB-8768-87F32E8FA37B}" type="datetimeFigureOut">
              <a:rPr lang="en-GB" smtClean="0"/>
              <a:t>22/07/2024</a:t>
            </a:fld>
            <a:endParaRPr lang="en-GB" dirty="0"/>
          </a:p>
        </p:txBody>
      </p:sp>
      <p:sp>
        <p:nvSpPr>
          <p:cNvPr id="6" name="Footer Placeholder 5">
            <a:extLst>
              <a:ext uri="{FF2B5EF4-FFF2-40B4-BE49-F238E27FC236}">
                <a16:creationId xmlns:a16="http://schemas.microsoft.com/office/drawing/2014/main" id="{EE9E1D23-C714-D1C0-1382-354374854C5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FD88E54-8A8C-B8F4-6765-684ED71A0A46}"/>
              </a:ext>
            </a:extLst>
          </p:cNvPr>
          <p:cNvSpPr>
            <a:spLocks noGrp="1"/>
          </p:cNvSpPr>
          <p:nvPr>
            <p:ph type="sldNum" sz="quarter" idx="12"/>
          </p:nvPr>
        </p:nvSpPr>
        <p:spPr/>
        <p:txBody>
          <a:bodyPr/>
          <a:lstStyle/>
          <a:p>
            <a:fld id="{A0F73229-466C-4252-9CFC-04C76D16B309}" type="slidenum">
              <a:rPr lang="en-GB" smtClean="0"/>
              <a:t>‹#›</a:t>
            </a:fld>
            <a:endParaRPr lang="en-GB" dirty="0"/>
          </a:p>
        </p:txBody>
      </p:sp>
    </p:spTree>
    <p:extLst>
      <p:ext uri="{BB962C8B-B14F-4D97-AF65-F5344CB8AC3E}">
        <p14:creationId xmlns:p14="http://schemas.microsoft.com/office/powerpoint/2010/main" val="2865802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01566-A557-306F-C657-E9DB0D294D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75A00E1-D248-7FDC-6589-E58B2DC43A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D46719C7-FD35-7ADF-08E9-9C52AA5254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88F09A-B008-2BA8-ECFD-A6CDCA9F450F}"/>
              </a:ext>
            </a:extLst>
          </p:cNvPr>
          <p:cNvSpPr>
            <a:spLocks noGrp="1"/>
          </p:cNvSpPr>
          <p:nvPr>
            <p:ph type="dt" sz="half" idx="10"/>
          </p:nvPr>
        </p:nvSpPr>
        <p:spPr/>
        <p:txBody>
          <a:bodyPr/>
          <a:lstStyle/>
          <a:p>
            <a:fld id="{78E6D7E5-D22D-4CAB-8768-87F32E8FA37B}" type="datetimeFigureOut">
              <a:rPr lang="en-GB" smtClean="0"/>
              <a:t>22/07/2024</a:t>
            </a:fld>
            <a:endParaRPr lang="en-GB" dirty="0"/>
          </a:p>
        </p:txBody>
      </p:sp>
      <p:sp>
        <p:nvSpPr>
          <p:cNvPr id="6" name="Footer Placeholder 5">
            <a:extLst>
              <a:ext uri="{FF2B5EF4-FFF2-40B4-BE49-F238E27FC236}">
                <a16:creationId xmlns:a16="http://schemas.microsoft.com/office/drawing/2014/main" id="{22EC7346-B15C-5677-3711-E9F758A3083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CB70E7F-3EDD-4D33-C78B-BA1165631EA2}"/>
              </a:ext>
            </a:extLst>
          </p:cNvPr>
          <p:cNvSpPr>
            <a:spLocks noGrp="1"/>
          </p:cNvSpPr>
          <p:nvPr>
            <p:ph type="sldNum" sz="quarter" idx="12"/>
          </p:nvPr>
        </p:nvSpPr>
        <p:spPr/>
        <p:txBody>
          <a:bodyPr/>
          <a:lstStyle/>
          <a:p>
            <a:fld id="{A0F73229-466C-4252-9CFC-04C76D16B309}" type="slidenum">
              <a:rPr lang="en-GB" smtClean="0"/>
              <a:t>‹#›</a:t>
            </a:fld>
            <a:endParaRPr lang="en-GB" dirty="0"/>
          </a:p>
        </p:txBody>
      </p:sp>
    </p:spTree>
    <p:extLst>
      <p:ext uri="{BB962C8B-B14F-4D97-AF65-F5344CB8AC3E}">
        <p14:creationId xmlns:p14="http://schemas.microsoft.com/office/powerpoint/2010/main" val="309619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0">
          <a:fgClr>
            <a:schemeClr val="accent6">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3D37BA-AE9E-F0DF-0872-155D5D5F99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40EAC30-2AB6-56A3-17CA-4749441CF3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DC1879-1C17-B3EC-4473-1231CF9651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E6D7E5-D22D-4CAB-8768-87F32E8FA37B}" type="datetimeFigureOut">
              <a:rPr lang="en-GB" smtClean="0"/>
              <a:t>22/07/2024</a:t>
            </a:fld>
            <a:endParaRPr lang="en-GB" dirty="0"/>
          </a:p>
        </p:txBody>
      </p:sp>
      <p:sp>
        <p:nvSpPr>
          <p:cNvPr id="5" name="Footer Placeholder 4">
            <a:extLst>
              <a:ext uri="{FF2B5EF4-FFF2-40B4-BE49-F238E27FC236}">
                <a16:creationId xmlns:a16="http://schemas.microsoft.com/office/drawing/2014/main" id="{240E12E7-9413-09B2-0493-378AA88747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68663EF-269B-DDFB-F93B-D75FD54BBF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F73229-466C-4252-9CFC-04C76D16B309}" type="slidenum">
              <a:rPr lang="en-GB" smtClean="0"/>
              <a:t>‹#›</a:t>
            </a:fld>
            <a:endParaRPr lang="en-GB" dirty="0"/>
          </a:p>
        </p:txBody>
      </p:sp>
    </p:spTree>
    <p:extLst>
      <p:ext uri="{BB962C8B-B14F-4D97-AF65-F5344CB8AC3E}">
        <p14:creationId xmlns:p14="http://schemas.microsoft.com/office/powerpoint/2010/main" val="3846479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21.emf"/><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emf"/><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bir.org.uk/get-involved/special-interest-groups/bir-magnetic-resonance.aspx" TargetMode="Externa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hyperlink" Target="https://www.bamrr.org/safety/" TargetMode="External"/><Relationship Id="rId5" Type="http://schemas.openxmlformats.org/officeDocument/2006/relationships/hyperlink" Target="https://www.sor.org/" TargetMode="External"/><Relationship Id="rId4" Type="http://schemas.openxmlformats.org/officeDocument/2006/relationships/hyperlink" Target="https://www.ismrm.org/mr-safety-links/mr-safety-week-2024/#:~:text=These%20virtual%20meetings%20are%20free,%E2%84%A2%20and%20Category%20A%20Credi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policyonline.nhslothian.scot/wpcontent/uploads/2023/03/Adverse%20Event%20Management%20Procedure.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emf"/><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image" Target="../media/image14.emf"/><Relationship Id="rId5" Type="http://schemas.openxmlformats.org/officeDocument/2006/relationships/image" Target="../media/image7.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4" y="1088440"/>
            <a:ext cx="10343536" cy="2677656"/>
          </a:xfrm>
          <a:prstGeom prst="rect">
            <a:avLst/>
          </a:prstGeom>
          <a:noFill/>
        </p:spPr>
        <p:txBody>
          <a:bodyPr wrap="square">
            <a:spAutoFit/>
          </a:bodyPr>
          <a:lstStyle/>
          <a:p>
            <a:pPr marL="457200" indent="-457200">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What happened- the incident</a:t>
            </a:r>
          </a:p>
          <a:p>
            <a:pPr marL="457200" indent="-457200" algn="l">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What is a significant adverse event</a:t>
            </a:r>
          </a:p>
          <a:p>
            <a:pPr marL="457200" indent="-457200" algn="l">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How to share learning</a:t>
            </a:r>
          </a:p>
          <a:p>
            <a:pPr marL="457200" indent="-457200" algn="l">
              <a:buFont typeface="Arial" panose="020B0604020202020204" pitchFamily="34" charset="0"/>
              <a:buChar char="•"/>
            </a:pPr>
            <a:r>
              <a:rPr lang="en-GB" sz="2800" dirty="0">
                <a:highlight>
                  <a:srgbClr val="FFFF00"/>
                </a:highlight>
                <a:latin typeface="Calibri" panose="020F0502020204030204" pitchFamily="34" charset="0"/>
                <a:ea typeface="Calibri" panose="020F0502020204030204" pitchFamily="34" charset="0"/>
                <a:cs typeface="Times New Roman" panose="02020603050405020304" pitchFamily="18" charset="0"/>
              </a:rPr>
              <a:t>What happened afterwards</a:t>
            </a:r>
          </a:p>
          <a:p>
            <a:pPr marL="457200" indent="-457200" algn="l">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Recommendations and follow up</a:t>
            </a:r>
          </a:p>
          <a:p>
            <a:pPr marL="457200" indent="-457200" algn="l">
              <a:buFont typeface="Arial" panose="020B0604020202020204" pitchFamily="34" charset="0"/>
              <a:buChar char="•"/>
            </a:pPr>
            <a:r>
              <a:rPr lang="en-GB" sz="2800" dirty="0">
                <a:latin typeface="Calibri" panose="020F0502020204030204" pitchFamily="34" charset="0"/>
                <a:ea typeface="Calibri" panose="020F0502020204030204" pitchFamily="34" charset="0"/>
                <a:cs typeface="Times New Roman" panose="02020603050405020304" pitchFamily="18" charset="0"/>
              </a:rPr>
              <a:t>What is next in ‘incident reporting’ world</a:t>
            </a:r>
          </a:p>
        </p:txBody>
      </p:sp>
    </p:spTree>
    <p:extLst>
      <p:ext uri="{BB962C8B-B14F-4D97-AF65-F5344CB8AC3E}">
        <p14:creationId xmlns:p14="http://schemas.microsoft.com/office/powerpoint/2010/main" val="3911656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53767" y="1095359"/>
            <a:ext cx="10343536" cy="954107"/>
          </a:xfrm>
          <a:prstGeom prst="rect">
            <a:avLst/>
          </a:prstGeom>
          <a:noFill/>
        </p:spPr>
        <p:txBody>
          <a:bodyPr wrap="square">
            <a:spAutoFit/>
          </a:bodyPr>
          <a:lstStyle/>
          <a:p>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2BB352A7-5A90-9900-2D0B-BCB385ED5094}"/>
              </a:ext>
            </a:extLst>
          </p:cNvPr>
          <p:cNvGrpSpPr/>
          <p:nvPr/>
        </p:nvGrpSpPr>
        <p:grpSpPr>
          <a:xfrm>
            <a:off x="7590504" y="3028335"/>
            <a:ext cx="3680230" cy="3551212"/>
            <a:chOff x="7710155" y="849293"/>
            <a:chExt cx="3785160" cy="4209595"/>
          </a:xfrm>
        </p:grpSpPr>
        <p:grpSp>
          <p:nvGrpSpPr>
            <p:cNvPr id="5" name="Group 4">
              <a:extLst>
                <a:ext uri="{FF2B5EF4-FFF2-40B4-BE49-F238E27FC236}">
                  <a16:creationId xmlns:a16="http://schemas.microsoft.com/office/drawing/2014/main" id="{9697B14D-CF90-2198-E7DD-C0EDA0D01A5F}"/>
                </a:ext>
              </a:extLst>
            </p:cNvPr>
            <p:cNvGrpSpPr/>
            <p:nvPr/>
          </p:nvGrpSpPr>
          <p:grpSpPr>
            <a:xfrm>
              <a:off x="7710155" y="849293"/>
              <a:ext cx="3785160" cy="4209595"/>
              <a:chOff x="1029317" y="575589"/>
              <a:chExt cx="5066683" cy="5421224"/>
            </a:xfrm>
          </p:grpSpPr>
          <p:cxnSp>
            <p:nvCxnSpPr>
              <p:cNvPr id="10" name="Straight Connector 9">
                <a:extLst>
                  <a:ext uri="{FF2B5EF4-FFF2-40B4-BE49-F238E27FC236}">
                    <a16:creationId xmlns:a16="http://schemas.microsoft.com/office/drawing/2014/main" id="{25ACF6C1-2290-71E3-4C95-6CA0C840BA79}"/>
                  </a:ext>
                </a:extLst>
              </p:cNvPr>
              <p:cNvCxnSpPr>
                <a:cxnSpLocks/>
              </p:cNvCxnSpPr>
              <p:nvPr/>
            </p:nvCxnSpPr>
            <p:spPr>
              <a:xfrm>
                <a:off x="1064587" y="2894811"/>
                <a:ext cx="132399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8383D3B-BA84-56A3-84E2-AF236FAA56A4}"/>
                  </a:ext>
                </a:extLst>
              </p:cNvPr>
              <p:cNvCxnSpPr>
                <a:cxnSpLocks/>
              </p:cNvCxnSpPr>
              <p:nvPr/>
            </p:nvCxnSpPr>
            <p:spPr>
              <a:xfrm>
                <a:off x="1134502" y="4066070"/>
                <a:ext cx="1314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3F0E232-2018-7585-E075-9579FB29965B}"/>
                  </a:ext>
                </a:extLst>
              </p:cNvPr>
              <p:cNvCxnSpPr>
                <a:cxnSpLocks/>
              </p:cNvCxnSpPr>
              <p:nvPr/>
            </p:nvCxnSpPr>
            <p:spPr>
              <a:xfrm flipV="1">
                <a:off x="3104161" y="4352526"/>
                <a:ext cx="0" cy="161912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1ED1EC3-1F1D-B314-6B0F-A98418CBA549}"/>
                  </a:ext>
                </a:extLst>
              </p:cNvPr>
              <p:cNvCxnSpPr>
                <a:cxnSpLocks/>
              </p:cNvCxnSpPr>
              <p:nvPr/>
            </p:nvCxnSpPr>
            <p:spPr>
              <a:xfrm flipV="1">
                <a:off x="4416437" y="4317768"/>
                <a:ext cx="0" cy="161912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EE5BE5C-0860-9563-9E3A-E3E3C0E15B7B}"/>
                  </a:ext>
                </a:extLst>
              </p:cNvPr>
              <p:cNvCxnSpPr>
                <a:cxnSpLocks/>
              </p:cNvCxnSpPr>
              <p:nvPr/>
            </p:nvCxnSpPr>
            <p:spPr>
              <a:xfrm flipH="1" flipV="1">
                <a:off x="3046559" y="1924289"/>
                <a:ext cx="160" cy="135314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A5E777A-3533-11AB-1803-04D5EFBBC278}"/>
                  </a:ext>
                </a:extLst>
              </p:cNvPr>
              <p:cNvCxnSpPr>
                <a:cxnSpLocks/>
              </p:cNvCxnSpPr>
              <p:nvPr/>
            </p:nvCxnSpPr>
            <p:spPr>
              <a:xfrm flipV="1">
                <a:off x="3046719" y="3268872"/>
                <a:ext cx="0" cy="5568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F2976B8-68EE-93A3-89EF-BDC1DA3EE7C7}"/>
                  </a:ext>
                </a:extLst>
              </p:cNvPr>
              <p:cNvCxnSpPr>
                <a:cxnSpLocks/>
              </p:cNvCxnSpPr>
              <p:nvPr/>
            </p:nvCxnSpPr>
            <p:spPr>
              <a:xfrm>
                <a:off x="3012633" y="3815242"/>
                <a:ext cx="1458531" cy="288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1E680B8-65E8-26F5-11EF-249F7FCC0CD2}"/>
                  </a:ext>
                </a:extLst>
              </p:cNvPr>
              <p:cNvCxnSpPr>
                <a:cxnSpLocks/>
              </p:cNvCxnSpPr>
              <p:nvPr/>
            </p:nvCxnSpPr>
            <p:spPr>
              <a:xfrm>
                <a:off x="3021812" y="3290710"/>
                <a:ext cx="140329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E915098-022A-E0C7-D9A4-9A45E491F58E}"/>
                  </a:ext>
                </a:extLst>
              </p:cNvPr>
              <p:cNvCxnSpPr>
                <a:cxnSpLocks/>
              </p:cNvCxnSpPr>
              <p:nvPr/>
            </p:nvCxnSpPr>
            <p:spPr>
              <a:xfrm>
                <a:off x="6072249" y="3244078"/>
                <a:ext cx="0" cy="110844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E0F5295-2F1A-E876-4013-317A8808B415}"/>
                  </a:ext>
                </a:extLst>
              </p:cNvPr>
              <p:cNvCxnSpPr>
                <a:cxnSpLocks/>
              </p:cNvCxnSpPr>
              <p:nvPr/>
            </p:nvCxnSpPr>
            <p:spPr>
              <a:xfrm>
                <a:off x="4457740" y="1888657"/>
                <a:ext cx="0" cy="14648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DE76EEB-0DC0-6E1F-5AFB-186CE3F83C28}"/>
                  </a:ext>
                </a:extLst>
              </p:cNvPr>
              <p:cNvCxnSpPr>
                <a:cxnSpLocks/>
              </p:cNvCxnSpPr>
              <p:nvPr/>
            </p:nvCxnSpPr>
            <p:spPr>
              <a:xfrm>
                <a:off x="2428850" y="4066070"/>
                <a:ext cx="713833" cy="32357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8BF21D4-7D71-53A5-A6C5-A85DECDCB9BC}"/>
                  </a:ext>
                </a:extLst>
              </p:cNvPr>
              <p:cNvCxnSpPr>
                <a:cxnSpLocks/>
              </p:cNvCxnSpPr>
              <p:nvPr/>
            </p:nvCxnSpPr>
            <p:spPr>
              <a:xfrm>
                <a:off x="3076663" y="4352526"/>
                <a:ext cx="3019336" cy="326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DE07E73-6C50-89C1-FFC4-F5B1674751B1}"/>
                  </a:ext>
                </a:extLst>
              </p:cNvPr>
              <p:cNvCxnSpPr>
                <a:cxnSpLocks/>
              </p:cNvCxnSpPr>
              <p:nvPr/>
            </p:nvCxnSpPr>
            <p:spPr>
              <a:xfrm flipV="1">
                <a:off x="1108516" y="605642"/>
                <a:ext cx="0" cy="539117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EFA0D86-EF92-6CB1-6398-21F638A75AD5}"/>
                  </a:ext>
                </a:extLst>
              </p:cNvPr>
              <p:cNvSpPr txBox="1"/>
              <p:nvPr/>
            </p:nvSpPr>
            <p:spPr>
              <a:xfrm>
                <a:off x="1477283" y="4483202"/>
                <a:ext cx="1086864" cy="911634"/>
              </a:xfrm>
              <a:prstGeom prst="rect">
                <a:avLst/>
              </a:prstGeom>
              <a:noFill/>
            </p:spPr>
            <p:txBody>
              <a:bodyPr wrap="square" rtlCol="0">
                <a:spAutoFit/>
              </a:bodyPr>
              <a:lstStyle/>
              <a:p>
                <a:pPr algn="ctr"/>
                <a:r>
                  <a:rPr lang="en-GB" sz="2000" b="1" dirty="0"/>
                  <a:t>3T MRI</a:t>
                </a:r>
              </a:p>
            </p:txBody>
          </p:sp>
          <p:sp>
            <p:nvSpPr>
              <p:cNvPr id="24" name="TextBox 23">
                <a:extLst>
                  <a:ext uri="{FF2B5EF4-FFF2-40B4-BE49-F238E27FC236}">
                    <a16:creationId xmlns:a16="http://schemas.microsoft.com/office/drawing/2014/main" id="{6EC9FA7D-504C-8F06-C8C2-804372AE65D2}"/>
                  </a:ext>
                </a:extLst>
              </p:cNvPr>
              <p:cNvSpPr txBox="1"/>
              <p:nvPr/>
            </p:nvSpPr>
            <p:spPr>
              <a:xfrm>
                <a:off x="1029317" y="3111444"/>
                <a:ext cx="1376272" cy="707886"/>
              </a:xfrm>
              <a:prstGeom prst="rect">
                <a:avLst/>
              </a:prstGeom>
              <a:noFill/>
            </p:spPr>
            <p:txBody>
              <a:bodyPr wrap="square" rtlCol="0">
                <a:spAutoFit/>
              </a:bodyPr>
              <a:lstStyle/>
              <a:p>
                <a:pPr algn="ctr"/>
                <a:r>
                  <a:rPr lang="en-GB" sz="2000" b="1" dirty="0"/>
                  <a:t>Control Room</a:t>
                </a:r>
              </a:p>
            </p:txBody>
          </p:sp>
          <p:sp>
            <p:nvSpPr>
              <p:cNvPr id="25" name="TextBox 24">
                <a:extLst>
                  <a:ext uri="{FF2B5EF4-FFF2-40B4-BE49-F238E27FC236}">
                    <a16:creationId xmlns:a16="http://schemas.microsoft.com/office/drawing/2014/main" id="{63F0A289-9116-1484-B812-38BD5CE7C1CE}"/>
                  </a:ext>
                </a:extLst>
              </p:cNvPr>
              <p:cNvSpPr txBox="1"/>
              <p:nvPr/>
            </p:nvSpPr>
            <p:spPr>
              <a:xfrm>
                <a:off x="2907282" y="2367583"/>
                <a:ext cx="1669229" cy="832362"/>
              </a:xfrm>
              <a:prstGeom prst="rect">
                <a:avLst/>
              </a:prstGeom>
              <a:noFill/>
            </p:spPr>
            <p:txBody>
              <a:bodyPr wrap="square" rtlCol="0">
                <a:spAutoFit/>
              </a:bodyPr>
              <a:lstStyle/>
              <a:p>
                <a:pPr algn="ctr"/>
                <a:r>
                  <a:rPr lang="en-GB" b="1" dirty="0"/>
                  <a:t>Induction Room</a:t>
                </a:r>
              </a:p>
            </p:txBody>
          </p:sp>
          <p:cxnSp>
            <p:nvCxnSpPr>
              <p:cNvPr id="26" name="Straight Connector 25">
                <a:extLst>
                  <a:ext uri="{FF2B5EF4-FFF2-40B4-BE49-F238E27FC236}">
                    <a16:creationId xmlns:a16="http://schemas.microsoft.com/office/drawing/2014/main" id="{14D7B5BE-CB4B-0CC2-1A05-1BE6C59A9BED}"/>
                  </a:ext>
                </a:extLst>
              </p:cNvPr>
              <p:cNvCxnSpPr>
                <a:cxnSpLocks/>
              </p:cNvCxnSpPr>
              <p:nvPr/>
            </p:nvCxnSpPr>
            <p:spPr>
              <a:xfrm>
                <a:off x="1127684" y="5960590"/>
                <a:ext cx="3330056" cy="137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585614D-9136-2CD3-0307-AF38D2419B52}"/>
                  </a:ext>
                </a:extLst>
              </p:cNvPr>
              <p:cNvCxnSpPr>
                <a:cxnSpLocks/>
              </p:cNvCxnSpPr>
              <p:nvPr/>
            </p:nvCxnSpPr>
            <p:spPr>
              <a:xfrm flipH="1" flipV="1">
                <a:off x="2395389" y="1888657"/>
                <a:ext cx="13525" cy="217741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A823D93-2488-A0C2-1FCA-1E9C3F959EFF}"/>
                  </a:ext>
                </a:extLst>
              </p:cNvPr>
              <p:cNvCxnSpPr>
                <a:cxnSpLocks/>
              </p:cNvCxnSpPr>
              <p:nvPr/>
            </p:nvCxnSpPr>
            <p:spPr>
              <a:xfrm>
                <a:off x="3021812" y="1888657"/>
                <a:ext cx="2622926" cy="982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2D25934-0849-8E8E-2F6A-3D86CE572543}"/>
                  </a:ext>
                </a:extLst>
              </p:cNvPr>
              <p:cNvCxnSpPr>
                <a:cxnSpLocks/>
              </p:cNvCxnSpPr>
              <p:nvPr/>
            </p:nvCxnSpPr>
            <p:spPr>
              <a:xfrm>
                <a:off x="2364143" y="187678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9EA7FA2-E721-7E54-4303-50159F626D11}"/>
                  </a:ext>
                </a:extLst>
              </p:cNvPr>
              <p:cNvCxnSpPr>
                <a:cxnSpLocks/>
              </p:cNvCxnSpPr>
              <p:nvPr/>
            </p:nvCxnSpPr>
            <p:spPr>
              <a:xfrm>
                <a:off x="5644738" y="1876782"/>
                <a:ext cx="0" cy="19384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2129C3D-3598-51F1-E531-9F601623BB8C}"/>
                  </a:ext>
                </a:extLst>
              </p:cNvPr>
              <p:cNvCxnSpPr>
                <a:cxnSpLocks/>
              </p:cNvCxnSpPr>
              <p:nvPr/>
            </p:nvCxnSpPr>
            <p:spPr>
              <a:xfrm>
                <a:off x="4310674" y="3815242"/>
                <a:ext cx="133406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B0C94B4-711E-826A-D931-464CA21D0067}"/>
                  </a:ext>
                </a:extLst>
              </p:cNvPr>
              <p:cNvCxnSpPr>
                <a:cxnSpLocks/>
              </p:cNvCxnSpPr>
              <p:nvPr/>
            </p:nvCxnSpPr>
            <p:spPr>
              <a:xfrm flipV="1">
                <a:off x="5644738" y="3811979"/>
                <a:ext cx="451262" cy="326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B31BC3B-5899-7A6E-58DC-510437E5DE1C}"/>
                  </a:ext>
                </a:extLst>
              </p:cNvPr>
              <p:cNvCxnSpPr>
                <a:cxnSpLocks/>
              </p:cNvCxnSpPr>
              <p:nvPr/>
            </p:nvCxnSpPr>
            <p:spPr>
              <a:xfrm flipV="1">
                <a:off x="5644738" y="3250013"/>
                <a:ext cx="451262" cy="326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742AD4A-DC2B-7DC4-BD02-08CB70967393}"/>
                  </a:ext>
                </a:extLst>
              </p:cNvPr>
              <p:cNvCxnSpPr>
                <a:cxnSpLocks/>
              </p:cNvCxnSpPr>
              <p:nvPr/>
            </p:nvCxnSpPr>
            <p:spPr>
              <a:xfrm>
                <a:off x="4459289" y="3253460"/>
                <a:ext cx="0" cy="57116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096C25AE-CA0B-88C2-70B9-1894993E78F4}"/>
                  </a:ext>
                </a:extLst>
              </p:cNvPr>
              <p:cNvSpPr txBox="1"/>
              <p:nvPr/>
            </p:nvSpPr>
            <p:spPr>
              <a:xfrm>
                <a:off x="4441725" y="2413188"/>
                <a:ext cx="1207979" cy="707886"/>
              </a:xfrm>
              <a:prstGeom prst="rect">
                <a:avLst/>
              </a:prstGeom>
              <a:noFill/>
            </p:spPr>
            <p:txBody>
              <a:bodyPr wrap="square" rtlCol="0">
                <a:spAutoFit/>
              </a:bodyPr>
              <a:lstStyle/>
              <a:p>
                <a:pPr algn="ctr"/>
                <a:r>
                  <a:rPr lang="en-GB" sz="2000" b="1" dirty="0"/>
                  <a:t>Recovery Room</a:t>
                </a:r>
              </a:p>
            </p:txBody>
          </p:sp>
          <p:cxnSp>
            <p:nvCxnSpPr>
              <p:cNvPr id="36" name="Straight Connector 35">
                <a:extLst>
                  <a:ext uri="{FF2B5EF4-FFF2-40B4-BE49-F238E27FC236}">
                    <a16:creationId xmlns:a16="http://schemas.microsoft.com/office/drawing/2014/main" id="{EE777993-7360-7545-55C4-4581F4830D6F}"/>
                  </a:ext>
                </a:extLst>
              </p:cNvPr>
              <p:cNvCxnSpPr>
                <a:cxnSpLocks/>
              </p:cNvCxnSpPr>
              <p:nvPr/>
            </p:nvCxnSpPr>
            <p:spPr>
              <a:xfrm>
                <a:off x="3276564" y="187678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56A6CB2-C053-22A5-95B6-B5AF17BC0C1E}"/>
                  </a:ext>
                </a:extLst>
              </p:cNvPr>
              <p:cNvCxnSpPr>
                <a:cxnSpLocks/>
              </p:cNvCxnSpPr>
              <p:nvPr/>
            </p:nvCxnSpPr>
            <p:spPr>
              <a:xfrm>
                <a:off x="4648871" y="187678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37A25F0-822E-59A5-2CB9-F7A85CE618AC}"/>
                  </a:ext>
                </a:extLst>
              </p:cNvPr>
              <p:cNvCxnSpPr>
                <a:cxnSpLocks/>
              </p:cNvCxnSpPr>
              <p:nvPr/>
            </p:nvCxnSpPr>
            <p:spPr>
              <a:xfrm flipH="1">
                <a:off x="3046145" y="2519647"/>
                <a:ext cx="2696" cy="326822"/>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16B70D2-9F73-01D5-5EAE-86CA91C43B46}"/>
                  </a:ext>
                </a:extLst>
              </p:cNvPr>
              <p:cNvCxnSpPr>
                <a:cxnSpLocks/>
              </p:cNvCxnSpPr>
              <p:nvPr/>
            </p:nvCxnSpPr>
            <p:spPr>
              <a:xfrm flipH="1">
                <a:off x="2402894" y="3491437"/>
                <a:ext cx="2696" cy="326822"/>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85413D6-75FF-1E64-978F-54EEAD5EC6BE}"/>
                  </a:ext>
                </a:extLst>
              </p:cNvPr>
              <p:cNvCxnSpPr>
                <a:cxnSpLocks/>
              </p:cNvCxnSpPr>
              <p:nvPr/>
            </p:nvCxnSpPr>
            <p:spPr>
              <a:xfrm>
                <a:off x="2536070" y="4113663"/>
                <a:ext cx="449111" cy="203846"/>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78A80D8-1516-D5FD-820C-466601ED39B3}"/>
                  </a:ext>
                </a:extLst>
              </p:cNvPr>
              <p:cNvCxnSpPr>
                <a:cxnSpLocks/>
              </p:cNvCxnSpPr>
              <p:nvPr/>
            </p:nvCxnSpPr>
            <p:spPr>
              <a:xfrm>
                <a:off x="4607905" y="3811979"/>
                <a:ext cx="630985" cy="0"/>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5BD040E-46F2-EC97-8687-3A7F0F6A0D04}"/>
                  </a:ext>
                </a:extLst>
              </p:cNvPr>
              <p:cNvCxnSpPr>
                <a:cxnSpLocks/>
              </p:cNvCxnSpPr>
              <p:nvPr/>
            </p:nvCxnSpPr>
            <p:spPr>
              <a:xfrm flipH="1">
                <a:off x="4456494" y="2757621"/>
                <a:ext cx="2696" cy="326822"/>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0E69CE2-55E2-5F7C-C671-76C6EDC29842}"/>
                  </a:ext>
                </a:extLst>
              </p:cNvPr>
              <p:cNvCxnSpPr>
                <a:cxnSpLocks/>
              </p:cNvCxnSpPr>
              <p:nvPr/>
            </p:nvCxnSpPr>
            <p:spPr>
              <a:xfrm>
                <a:off x="6060374" y="3855888"/>
                <a:ext cx="11875" cy="431183"/>
              </a:xfrm>
              <a:prstGeom prst="line">
                <a:avLst/>
              </a:prstGeom>
              <a:ln w="889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3D9BB015-7505-2344-E21F-6B4910B1113E}"/>
                  </a:ext>
                </a:extLst>
              </p:cNvPr>
              <p:cNvSpPr/>
              <p:nvPr/>
            </p:nvSpPr>
            <p:spPr>
              <a:xfrm>
                <a:off x="3142683" y="4389642"/>
                <a:ext cx="1231395" cy="1532455"/>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1A5DC7A6-3C46-43FF-221B-2AF66AA16960}"/>
                  </a:ext>
                </a:extLst>
              </p:cNvPr>
              <p:cNvSpPr/>
              <p:nvPr/>
            </p:nvSpPr>
            <p:spPr>
              <a:xfrm>
                <a:off x="4489572" y="1932440"/>
                <a:ext cx="1131416" cy="1835857"/>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6C9FE7CE-1E11-C9FE-4822-E6C15EC4B634}"/>
                  </a:ext>
                </a:extLst>
              </p:cNvPr>
              <p:cNvSpPr/>
              <p:nvPr/>
            </p:nvSpPr>
            <p:spPr>
              <a:xfrm>
                <a:off x="3068443" y="3330746"/>
                <a:ext cx="1348504" cy="45788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Straight Connector 46">
                <a:extLst>
                  <a:ext uri="{FF2B5EF4-FFF2-40B4-BE49-F238E27FC236}">
                    <a16:creationId xmlns:a16="http://schemas.microsoft.com/office/drawing/2014/main" id="{B6CA23A7-A1D4-8800-E2AB-214B4E1F406D}"/>
                  </a:ext>
                </a:extLst>
              </p:cNvPr>
              <p:cNvCxnSpPr>
                <a:cxnSpLocks/>
              </p:cNvCxnSpPr>
              <p:nvPr/>
            </p:nvCxnSpPr>
            <p:spPr>
              <a:xfrm>
                <a:off x="3691562" y="3303985"/>
                <a:ext cx="0" cy="53994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5726F727-AF4C-AF75-94D5-0974A18A17CE}"/>
                  </a:ext>
                </a:extLst>
              </p:cNvPr>
              <p:cNvSpPr/>
              <p:nvPr/>
            </p:nvSpPr>
            <p:spPr>
              <a:xfrm>
                <a:off x="5668489" y="3268872"/>
                <a:ext cx="357699" cy="50925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9" name="Straight Connector 48">
                <a:extLst>
                  <a:ext uri="{FF2B5EF4-FFF2-40B4-BE49-F238E27FC236}">
                    <a16:creationId xmlns:a16="http://schemas.microsoft.com/office/drawing/2014/main" id="{E91C841F-5FB3-3064-2BA4-DCCB45F99A56}"/>
                  </a:ext>
                </a:extLst>
              </p:cNvPr>
              <p:cNvCxnSpPr>
                <a:cxnSpLocks/>
              </p:cNvCxnSpPr>
              <p:nvPr/>
            </p:nvCxnSpPr>
            <p:spPr>
              <a:xfrm>
                <a:off x="1804600" y="2893313"/>
                <a:ext cx="526920"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1DAD196-AFD4-05CC-02CB-2E1AC0AE5BBC}"/>
                  </a:ext>
                </a:extLst>
              </p:cNvPr>
              <p:cNvCxnSpPr>
                <a:cxnSpLocks/>
              </p:cNvCxnSpPr>
              <p:nvPr/>
            </p:nvCxnSpPr>
            <p:spPr>
              <a:xfrm>
                <a:off x="2365601" y="1218488"/>
                <a:ext cx="2130233" cy="143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F1A7122-1895-88DF-5AC4-AAF82874DBD6}"/>
                  </a:ext>
                </a:extLst>
              </p:cNvPr>
              <p:cNvCxnSpPr>
                <a:cxnSpLocks/>
              </p:cNvCxnSpPr>
              <p:nvPr/>
            </p:nvCxnSpPr>
            <p:spPr>
              <a:xfrm>
                <a:off x="1083265" y="606948"/>
                <a:ext cx="341256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3F5D285-F9F6-F1D4-098B-07F386150541}"/>
                  </a:ext>
                </a:extLst>
              </p:cNvPr>
              <p:cNvCxnSpPr>
                <a:cxnSpLocks/>
              </p:cNvCxnSpPr>
              <p:nvPr/>
            </p:nvCxnSpPr>
            <p:spPr>
              <a:xfrm>
                <a:off x="2402151" y="599992"/>
                <a:ext cx="0" cy="141421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2483816-80C9-D261-E766-153825F30DF2}"/>
                  </a:ext>
                </a:extLst>
              </p:cNvPr>
              <p:cNvCxnSpPr>
                <a:cxnSpLocks/>
              </p:cNvCxnSpPr>
              <p:nvPr/>
            </p:nvCxnSpPr>
            <p:spPr>
              <a:xfrm flipH="1">
                <a:off x="2388586" y="1291405"/>
                <a:ext cx="470" cy="399810"/>
              </a:xfrm>
              <a:prstGeom prst="line">
                <a:avLst/>
              </a:prstGeom>
              <a:ln w="889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A6AAFB9-3315-7075-71E0-F9C4772B3B19}"/>
                  </a:ext>
                </a:extLst>
              </p:cNvPr>
              <p:cNvCxnSpPr>
                <a:cxnSpLocks/>
              </p:cNvCxnSpPr>
              <p:nvPr/>
            </p:nvCxnSpPr>
            <p:spPr>
              <a:xfrm flipH="1">
                <a:off x="1094244" y="1937343"/>
                <a:ext cx="470" cy="399810"/>
              </a:xfrm>
              <a:prstGeom prst="line">
                <a:avLst/>
              </a:prstGeom>
              <a:ln w="889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071926B-47CA-BE18-97D4-71E04F6E31FD}"/>
                  </a:ext>
                </a:extLst>
              </p:cNvPr>
              <p:cNvCxnSpPr>
                <a:cxnSpLocks/>
              </p:cNvCxnSpPr>
              <p:nvPr/>
            </p:nvCxnSpPr>
            <p:spPr>
              <a:xfrm flipV="1">
                <a:off x="4489572" y="599992"/>
                <a:ext cx="0" cy="61399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A8FF7E75-A3B1-CA1F-993D-8D7738804FBA}"/>
                  </a:ext>
                </a:extLst>
              </p:cNvPr>
              <p:cNvSpPr/>
              <p:nvPr/>
            </p:nvSpPr>
            <p:spPr>
              <a:xfrm>
                <a:off x="2425929" y="640273"/>
                <a:ext cx="2015795" cy="535279"/>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7" name="Straight Connector 56">
                <a:extLst>
                  <a:ext uri="{FF2B5EF4-FFF2-40B4-BE49-F238E27FC236}">
                    <a16:creationId xmlns:a16="http://schemas.microsoft.com/office/drawing/2014/main" id="{60BF2763-D23E-46A0-83BE-3BDFE9A38D5F}"/>
                  </a:ext>
                </a:extLst>
              </p:cNvPr>
              <p:cNvCxnSpPr>
                <a:cxnSpLocks/>
              </p:cNvCxnSpPr>
              <p:nvPr/>
            </p:nvCxnSpPr>
            <p:spPr>
              <a:xfrm>
                <a:off x="3461868" y="575589"/>
                <a:ext cx="0" cy="60704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CF2D9B67-C7F7-57C5-A14E-5262EC7E4EDE}"/>
                  </a:ext>
                </a:extLst>
              </p:cNvPr>
              <p:cNvSpPr txBox="1"/>
              <p:nvPr/>
            </p:nvSpPr>
            <p:spPr>
              <a:xfrm>
                <a:off x="1191316" y="1608985"/>
                <a:ext cx="1086865" cy="515272"/>
              </a:xfrm>
              <a:prstGeom prst="rect">
                <a:avLst/>
              </a:prstGeom>
              <a:noFill/>
            </p:spPr>
            <p:txBody>
              <a:bodyPr wrap="square" rtlCol="0">
                <a:spAutoFit/>
              </a:bodyPr>
              <a:lstStyle/>
              <a:p>
                <a:pPr algn="ctr"/>
                <a:r>
                  <a:rPr lang="en-GB" sz="2000" b="1" dirty="0"/>
                  <a:t>CT</a:t>
                </a:r>
              </a:p>
            </p:txBody>
          </p:sp>
          <p:sp>
            <p:nvSpPr>
              <p:cNvPr id="59" name="Rectangle 58">
                <a:extLst>
                  <a:ext uri="{FF2B5EF4-FFF2-40B4-BE49-F238E27FC236}">
                    <a16:creationId xmlns:a16="http://schemas.microsoft.com/office/drawing/2014/main" id="{A68B84D5-3039-7A75-BD94-55B49C0DA85B}"/>
                  </a:ext>
                </a:extLst>
              </p:cNvPr>
              <p:cNvSpPr/>
              <p:nvPr/>
            </p:nvSpPr>
            <p:spPr>
              <a:xfrm>
                <a:off x="1134501" y="2933398"/>
                <a:ext cx="1226051" cy="1088076"/>
              </a:xfrm>
              <a:prstGeom prst="rect">
                <a:avLst/>
              </a:prstGeom>
              <a:solidFill>
                <a:srgbClr val="FFC000">
                  <a:alpha val="4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Star: 5 Points 7">
              <a:extLst>
                <a:ext uri="{FF2B5EF4-FFF2-40B4-BE49-F238E27FC236}">
                  <a16:creationId xmlns:a16="http://schemas.microsoft.com/office/drawing/2014/main" id="{2FA1BAB6-337E-8C3F-E66E-30D4035B6020}"/>
                </a:ext>
              </a:extLst>
            </p:cNvPr>
            <p:cNvSpPr/>
            <p:nvPr/>
          </p:nvSpPr>
          <p:spPr>
            <a:xfrm>
              <a:off x="9581870" y="1955925"/>
              <a:ext cx="297976" cy="32076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965512E-76B2-E790-5E0D-7F39E55D60A5}"/>
                </a:ext>
              </a:extLst>
            </p:cNvPr>
            <p:cNvSpPr/>
            <p:nvPr/>
          </p:nvSpPr>
          <p:spPr>
            <a:xfrm>
              <a:off x="9249026" y="1897617"/>
              <a:ext cx="982238" cy="1027957"/>
            </a:xfrm>
            <a:prstGeom prst="rect">
              <a:avLst/>
            </a:prstGeom>
            <a:solidFill>
              <a:schemeClr val="accent1">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0" name="Picture 59">
            <a:extLst>
              <a:ext uri="{FF2B5EF4-FFF2-40B4-BE49-F238E27FC236}">
                <a16:creationId xmlns:a16="http://schemas.microsoft.com/office/drawing/2014/main" id="{1A0580A7-DD13-0162-71C6-AEDD38C20FC2}"/>
              </a:ext>
            </a:extLst>
          </p:cNvPr>
          <p:cNvPicPr>
            <a:picLocks noChangeAspect="1"/>
          </p:cNvPicPr>
          <p:nvPr/>
        </p:nvPicPr>
        <p:blipFill>
          <a:blip r:embed="rId3"/>
          <a:stretch>
            <a:fillRect/>
          </a:stretch>
        </p:blipFill>
        <p:spPr>
          <a:xfrm>
            <a:off x="3952568" y="3941488"/>
            <a:ext cx="3546703" cy="1928665"/>
          </a:xfrm>
          <a:prstGeom prst="rect">
            <a:avLst/>
          </a:prstGeom>
        </p:spPr>
      </p:pic>
      <p:cxnSp>
        <p:nvCxnSpPr>
          <p:cNvPr id="61" name="Straight Arrow Connector 60">
            <a:extLst>
              <a:ext uri="{FF2B5EF4-FFF2-40B4-BE49-F238E27FC236}">
                <a16:creationId xmlns:a16="http://schemas.microsoft.com/office/drawing/2014/main" id="{1379BD2C-6B68-51C6-2869-C913AFDE29FD}"/>
              </a:ext>
            </a:extLst>
          </p:cNvPr>
          <p:cNvCxnSpPr/>
          <p:nvPr/>
        </p:nvCxnSpPr>
        <p:spPr>
          <a:xfrm>
            <a:off x="7203402" y="5104612"/>
            <a:ext cx="591738" cy="0"/>
          </a:xfrm>
          <a:prstGeom prst="straightConnector1">
            <a:avLst/>
          </a:prstGeom>
          <a:ln w="63500">
            <a:prstDash val="sysDot"/>
            <a:tailEnd type="triangle"/>
          </a:ln>
        </p:spPr>
        <p:style>
          <a:lnRef idx="1">
            <a:schemeClr val="accent1"/>
          </a:lnRef>
          <a:fillRef idx="0">
            <a:schemeClr val="accent1"/>
          </a:fillRef>
          <a:effectRef idx="0">
            <a:schemeClr val="accent1"/>
          </a:effectRef>
          <a:fontRef idx="minor">
            <a:schemeClr val="tx1"/>
          </a:fontRef>
        </p:style>
      </p:cxnSp>
      <p:sp>
        <p:nvSpPr>
          <p:cNvPr id="62" name="Subtitle 2">
            <a:extLst>
              <a:ext uri="{FF2B5EF4-FFF2-40B4-BE49-F238E27FC236}">
                <a16:creationId xmlns:a16="http://schemas.microsoft.com/office/drawing/2014/main" id="{6630B880-2CD3-2105-6B11-83BCB90D2128}"/>
              </a:ext>
            </a:extLst>
          </p:cNvPr>
          <p:cNvSpPr txBox="1">
            <a:spLocks/>
          </p:cNvSpPr>
          <p:nvPr/>
        </p:nvSpPr>
        <p:spPr>
          <a:xfrm>
            <a:off x="147486" y="884903"/>
            <a:ext cx="4729314" cy="7828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2000" b="1" u="sng" dirty="0">
                <a:solidFill>
                  <a:srgbClr val="FF0000"/>
                </a:solidFill>
              </a:rPr>
              <a:t>Finding:</a:t>
            </a:r>
          </a:p>
          <a:p>
            <a:pPr>
              <a:spcBef>
                <a:spcPts val="0"/>
              </a:spcBef>
            </a:pPr>
            <a:r>
              <a:rPr lang="en-GB" sz="2000" b="1" u="sng" dirty="0">
                <a:solidFill>
                  <a:srgbClr val="FF0000"/>
                </a:solidFill>
              </a:rPr>
              <a:t>Multiple staff groups waiting in MR CAA</a:t>
            </a:r>
          </a:p>
          <a:p>
            <a:pPr>
              <a:spcBef>
                <a:spcPts val="0"/>
              </a:spcBef>
            </a:pPr>
            <a:endParaRPr lang="en-GB" sz="1400" dirty="0"/>
          </a:p>
        </p:txBody>
      </p:sp>
      <p:sp>
        <p:nvSpPr>
          <p:cNvPr id="63" name="Subtitle 2">
            <a:extLst>
              <a:ext uri="{FF2B5EF4-FFF2-40B4-BE49-F238E27FC236}">
                <a16:creationId xmlns:a16="http://schemas.microsoft.com/office/drawing/2014/main" id="{E2F2F6B5-9D2A-C860-3178-586AD838C572}"/>
              </a:ext>
            </a:extLst>
          </p:cNvPr>
          <p:cNvSpPr txBox="1">
            <a:spLocks/>
          </p:cNvSpPr>
          <p:nvPr/>
        </p:nvSpPr>
        <p:spPr>
          <a:xfrm>
            <a:off x="10267981" y="5719696"/>
            <a:ext cx="1776534" cy="96885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a:t>
            </a:r>
          </a:p>
          <a:p>
            <a:pPr>
              <a:spcBef>
                <a:spcPts val="0"/>
              </a:spcBef>
            </a:pPr>
            <a:r>
              <a:rPr lang="en-GB" sz="1400" b="1" dirty="0"/>
              <a:t>Edinburgh</a:t>
            </a:r>
          </a:p>
          <a:p>
            <a:pPr>
              <a:spcBef>
                <a:spcPts val="0"/>
              </a:spcBef>
            </a:pPr>
            <a:endParaRPr lang="en-GB" sz="1400" dirty="0"/>
          </a:p>
        </p:txBody>
      </p:sp>
      <p:sp>
        <p:nvSpPr>
          <p:cNvPr id="64" name="Oval 63">
            <a:extLst>
              <a:ext uri="{FF2B5EF4-FFF2-40B4-BE49-F238E27FC236}">
                <a16:creationId xmlns:a16="http://schemas.microsoft.com/office/drawing/2014/main" id="{B8DE73E2-F520-BD0A-C7EA-0718C4539255}"/>
              </a:ext>
            </a:extLst>
          </p:cNvPr>
          <p:cNvSpPr/>
          <p:nvPr/>
        </p:nvSpPr>
        <p:spPr>
          <a:xfrm>
            <a:off x="10021898" y="1000836"/>
            <a:ext cx="2022616" cy="201852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65" name="TextBox 64">
            <a:extLst>
              <a:ext uri="{FF2B5EF4-FFF2-40B4-BE49-F238E27FC236}">
                <a16:creationId xmlns:a16="http://schemas.microsoft.com/office/drawing/2014/main" id="{BDD327BD-C3DC-0B0D-A112-4C84CFCD000E}"/>
              </a:ext>
            </a:extLst>
          </p:cNvPr>
          <p:cNvSpPr txBox="1"/>
          <p:nvPr/>
        </p:nvSpPr>
        <p:spPr>
          <a:xfrm>
            <a:off x="10021897" y="1528954"/>
            <a:ext cx="1955505" cy="830997"/>
          </a:xfrm>
          <a:prstGeom prst="rect">
            <a:avLst/>
          </a:prstGeom>
          <a:noFill/>
        </p:spPr>
        <p:txBody>
          <a:bodyPr wrap="square" rtlCol="0">
            <a:spAutoFit/>
          </a:bodyPr>
          <a:lstStyle/>
          <a:p>
            <a:pPr algn="ctr"/>
            <a:r>
              <a:rPr lang="en-GB" sz="2400" dirty="0">
                <a:solidFill>
                  <a:schemeClr val="bg1"/>
                </a:solidFill>
              </a:rPr>
              <a:t>5. Work Environment</a:t>
            </a:r>
          </a:p>
        </p:txBody>
      </p:sp>
      <p:pic>
        <p:nvPicPr>
          <p:cNvPr id="67" name="Picture 66">
            <a:extLst>
              <a:ext uri="{FF2B5EF4-FFF2-40B4-BE49-F238E27FC236}">
                <a16:creationId xmlns:a16="http://schemas.microsoft.com/office/drawing/2014/main" id="{C8D62660-EB32-1A5A-7637-E68DA29B9B78}"/>
              </a:ext>
            </a:extLst>
          </p:cNvPr>
          <p:cNvPicPr>
            <a:picLocks noChangeAspect="1"/>
          </p:cNvPicPr>
          <p:nvPr/>
        </p:nvPicPr>
        <p:blipFill>
          <a:blip r:embed="rId4"/>
          <a:stretch>
            <a:fillRect/>
          </a:stretch>
        </p:blipFill>
        <p:spPr>
          <a:xfrm>
            <a:off x="214597" y="1748534"/>
            <a:ext cx="6456057" cy="1322171"/>
          </a:xfrm>
          <a:prstGeom prst="rect">
            <a:avLst/>
          </a:prstGeom>
        </p:spPr>
      </p:pic>
    </p:spTree>
    <p:extLst>
      <p:ext uri="{BB962C8B-B14F-4D97-AF65-F5344CB8AC3E}">
        <p14:creationId xmlns:p14="http://schemas.microsoft.com/office/powerpoint/2010/main" val="1968136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4" y="1088440"/>
            <a:ext cx="10343536" cy="954107"/>
          </a:xfrm>
          <a:prstGeom prst="rect">
            <a:avLst/>
          </a:prstGeom>
          <a:noFill/>
        </p:spPr>
        <p:txBody>
          <a:bodyPr wrap="square">
            <a:spAutoFit/>
          </a:bodyPr>
          <a:lstStyle/>
          <a:p>
            <a:endParaRPr lang="en-GB" sz="2800">
              <a:latin typeface="Calibri" panose="020F0502020204030204" pitchFamily="34" charset="0"/>
              <a:ea typeface="Calibri" panose="020F0502020204030204" pitchFamily="34" charset="0"/>
              <a:cs typeface="Times New Roman" panose="02020603050405020304" pitchFamily="18" charset="0"/>
            </a:endParaRPr>
          </a:p>
          <a:p>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BBDE4073-555B-0D03-1B6B-6E328A65A885}"/>
              </a:ext>
            </a:extLst>
          </p:cNvPr>
          <p:cNvGrpSpPr/>
          <p:nvPr/>
        </p:nvGrpSpPr>
        <p:grpSpPr>
          <a:xfrm>
            <a:off x="4232897" y="4111800"/>
            <a:ext cx="5235567" cy="2660710"/>
            <a:chOff x="5041905" y="4027469"/>
            <a:chExt cx="4420596" cy="2412539"/>
          </a:xfrm>
        </p:grpSpPr>
        <p:pic>
          <p:nvPicPr>
            <p:cNvPr id="5" name="Picture 4">
              <a:extLst>
                <a:ext uri="{FF2B5EF4-FFF2-40B4-BE49-F238E27FC236}">
                  <a16:creationId xmlns:a16="http://schemas.microsoft.com/office/drawing/2014/main" id="{1205A46A-973B-D73C-F889-FBA368C230FA}"/>
                </a:ext>
              </a:extLst>
            </p:cNvPr>
            <p:cNvPicPr>
              <a:picLocks noChangeAspect="1"/>
            </p:cNvPicPr>
            <p:nvPr/>
          </p:nvPicPr>
          <p:blipFill>
            <a:blip r:embed="rId3"/>
            <a:stretch>
              <a:fillRect/>
            </a:stretch>
          </p:blipFill>
          <p:spPr>
            <a:xfrm>
              <a:off x="5041905" y="4027469"/>
              <a:ext cx="2336852" cy="2412539"/>
            </a:xfrm>
            <a:prstGeom prst="rect">
              <a:avLst/>
            </a:prstGeom>
          </p:spPr>
        </p:pic>
        <p:sp>
          <p:nvSpPr>
            <p:cNvPr id="8" name="TextBox 7">
              <a:extLst>
                <a:ext uri="{FF2B5EF4-FFF2-40B4-BE49-F238E27FC236}">
                  <a16:creationId xmlns:a16="http://schemas.microsoft.com/office/drawing/2014/main" id="{162221E5-AE0D-8265-C411-60DD76B7B43A}"/>
                </a:ext>
              </a:extLst>
            </p:cNvPr>
            <p:cNvSpPr txBox="1"/>
            <p:nvPr/>
          </p:nvSpPr>
          <p:spPr>
            <a:xfrm>
              <a:off x="7643975" y="4921095"/>
              <a:ext cx="1818526" cy="1200329"/>
            </a:xfrm>
            <a:prstGeom prst="rect">
              <a:avLst/>
            </a:prstGeom>
            <a:noFill/>
          </p:spPr>
          <p:txBody>
            <a:bodyPr wrap="square" rtlCol="0">
              <a:spAutoFit/>
            </a:bodyPr>
            <a:lstStyle/>
            <a:p>
              <a:r>
                <a:rPr lang="en-GB" sz="2400" dirty="0">
                  <a:latin typeface="Brush Script MT" panose="03060802040406070304" pitchFamily="66" charset="0"/>
                </a:rPr>
                <a:t>MR Safety training update due!</a:t>
              </a:r>
            </a:p>
          </p:txBody>
        </p:sp>
        <p:cxnSp>
          <p:nvCxnSpPr>
            <p:cNvPr id="9" name="Straight Arrow Connector 8">
              <a:extLst>
                <a:ext uri="{FF2B5EF4-FFF2-40B4-BE49-F238E27FC236}">
                  <a16:creationId xmlns:a16="http://schemas.microsoft.com/office/drawing/2014/main" id="{A7E0F883-05B4-CCA9-9AEA-C2C45407F1E1}"/>
                </a:ext>
              </a:extLst>
            </p:cNvPr>
            <p:cNvCxnSpPr/>
            <p:nvPr/>
          </p:nvCxnSpPr>
          <p:spPr>
            <a:xfrm flipH="1">
              <a:off x="6246688" y="5219272"/>
              <a:ext cx="1394239" cy="61692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7F91B9C-41C6-2275-9EA2-63FBD414EA40}"/>
                </a:ext>
              </a:extLst>
            </p:cNvPr>
            <p:cNvSpPr/>
            <p:nvPr/>
          </p:nvSpPr>
          <p:spPr>
            <a:xfrm>
              <a:off x="5942143" y="5607005"/>
              <a:ext cx="499754" cy="5144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1" name="Picture 10">
            <a:extLst>
              <a:ext uri="{FF2B5EF4-FFF2-40B4-BE49-F238E27FC236}">
                <a16:creationId xmlns:a16="http://schemas.microsoft.com/office/drawing/2014/main" id="{668D5773-8376-BEE1-E0E1-514CB82C1FEA}"/>
              </a:ext>
            </a:extLst>
          </p:cNvPr>
          <p:cNvPicPr>
            <a:picLocks noChangeAspect="1"/>
          </p:cNvPicPr>
          <p:nvPr/>
        </p:nvPicPr>
        <p:blipFill>
          <a:blip r:embed="rId4"/>
          <a:stretch>
            <a:fillRect/>
          </a:stretch>
        </p:blipFill>
        <p:spPr>
          <a:xfrm>
            <a:off x="6737808" y="1544111"/>
            <a:ext cx="2330725" cy="1671943"/>
          </a:xfrm>
          <a:prstGeom prst="rect">
            <a:avLst/>
          </a:prstGeom>
        </p:spPr>
      </p:pic>
      <p:sp>
        <p:nvSpPr>
          <p:cNvPr id="12" name="TextBox 11">
            <a:extLst>
              <a:ext uri="{FF2B5EF4-FFF2-40B4-BE49-F238E27FC236}">
                <a16:creationId xmlns:a16="http://schemas.microsoft.com/office/drawing/2014/main" id="{D42D2CCA-DBED-BC94-6DDF-2DA9FB8F9A6F}"/>
              </a:ext>
            </a:extLst>
          </p:cNvPr>
          <p:cNvSpPr txBox="1"/>
          <p:nvPr/>
        </p:nvSpPr>
        <p:spPr>
          <a:xfrm>
            <a:off x="6078442" y="889378"/>
            <a:ext cx="4176231" cy="461665"/>
          </a:xfrm>
          <a:prstGeom prst="rect">
            <a:avLst/>
          </a:prstGeom>
          <a:noFill/>
        </p:spPr>
        <p:txBody>
          <a:bodyPr wrap="square" rtlCol="0">
            <a:spAutoFit/>
          </a:bodyPr>
          <a:lstStyle/>
          <a:p>
            <a:r>
              <a:rPr lang="en-GB" sz="2400" b="1" dirty="0"/>
              <a:t>Standard Operating Procedure</a:t>
            </a:r>
          </a:p>
        </p:txBody>
      </p:sp>
      <p:sp>
        <p:nvSpPr>
          <p:cNvPr id="14" name="TextBox 13">
            <a:extLst>
              <a:ext uri="{FF2B5EF4-FFF2-40B4-BE49-F238E27FC236}">
                <a16:creationId xmlns:a16="http://schemas.microsoft.com/office/drawing/2014/main" id="{9425635F-D46F-99C7-BC0B-50E6A9195542}"/>
              </a:ext>
            </a:extLst>
          </p:cNvPr>
          <p:cNvSpPr txBox="1"/>
          <p:nvPr/>
        </p:nvSpPr>
        <p:spPr>
          <a:xfrm>
            <a:off x="389430" y="749917"/>
            <a:ext cx="6096000" cy="646331"/>
          </a:xfrm>
          <a:prstGeom prst="rect">
            <a:avLst/>
          </a:prstGeom>
          <a:noFill/>
        </p:spPr>
        <p:txBody>
          <a:bodyPr wrap="square">
            <a:spAutoFit/>
          </a:bodyPr>
          <a:lstStyle/>
          <a:p>
            <a:pPr algn="ctr">
              <a:spcBef>
                <a:spcPts val="0"/>
              </a:spcBef>
            </a:pPr>
            <a:r>
              <a:rPr lang="en-GB" sz="1800" b="1" u="sng" dirty="0">
                <a:solidFill>
                  <a:srgbClr val="FF0000"/>
                </a:solidFill>
              </a:rPr>
              <a:t>Finding:</a:t>
            </a:r>
          </a:p>
          <a:p>
            <a:pPr algn="ctr">
              <a:spcBef>
                <a:spcPts val="0"/>
              </a:spcBef>
            </a:pPr>
            <a:r>
              <a:rPr lang="en-GB" b="1" u="sng" dirty="0">
                <a:solidFill>
                  <a:srgbClr val="FF0000"/>
                </a:solidFill>
              </a:rPr>
              <a:t>No written SOP’s and Training records not up to date</a:t>
            </a:r>
            <a:endParaRPr lang="en-GB" sz="1800" b="1" u="sng" dirty="0">
              <a:solidFill>
                <a:srgbClr val="FF0000"/>
              </a:solidFill>
            </a:endParaRPr>
          </a:p>
        </p:txBody>
      </p:sp>
      <p:sp>
        <p:nvSpPr>
          <p:cNvPr id="15" name="Subtitle 2">
            <a:extLst>
              <a:ext uri="{FF2B5EF4-FFF2-40B4-BE49-F238E27FC236}">
                <a16:creationId xmlns:a16="http://schemas.microsoft.com/office/drawing/2014/main" id="{1180AB0C-C136-A3C1-18DB-36886C855167}"/>
              </a:ext>
            </a:extLst>
          </p:cNvPr>
          <p:cNvSpPr txBox="1">
            <a:spLocks/>
          </p:cNvSpPr>
          <p:nvPr/>
        </p:nvSpPr>
        <p:spPr>
          <a:xfrm>
            <a:off x="10128391" y="5622154"/>
            <a:ext cx="1776534" cy="96885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a:t>
            </a:r>
          </a:p>
          <a:p>
            <a:pPr>
              <a:spcBef>
                <a:spcPts val="0"/>
              </a:spcBef>
            </a:pPr>
            <a:r>
              <a:rPr lang="en-GB" sz="1400" b="1" dirty="0"/>
              <a:t>Edinburgh</a:t>
            </a:r>
          </a:p>
          <a:p>
            <a:pPr>
              <a:spcBef>
                <a:spcPts val="0"/>
              </a:spcBef>
            </a:pPr>
            <a:endParaRPr lang="en-GB" sz="1400" dirty="0"/>
          </a:p>
        </p:txBody>
      </p:sp>
      <p:sp>
        <p:nvSpPr>
          <p:cNvPr id="16" name="Oval 15">
            <a:extLst>
              <a:ext uri="{FF2B5EF4-FFF2-40B4-BE49-F238E27FC236}">
                <a16:creationId xmlns:a16="http://schemas.microsoft.com/office/drawing/2014/main" id="{6F9BF6CF-4CD7-6CC2-056F-34D7CAC985BE}"/>
              </a:ext>
            </a:extLst>
          </p:cNvPr>
          <p:cNvSpPr/>
          <p:nvPr/>
        </p:nvSpPr>
        <p:spPr>
          <a:xfrm>
            <a:off x="9699780" y="1129093"/>
            <a:ext cx="2349768" cy="2299907"/>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17" name="TextBox 16">
            <a:extLst>
              <a:ext uri="{FF2B5EF4-FFF2-40B4-BE49-F238E27FC236}">
                <a16:creationId xmlns:a16="http://schemas.microsoft.com/office/drawing/2014/main" id="{D6C98EB9-2C93-8221-7BEF-0D55B3D2C2FE}"/>
              </a:ext>
            </a:extLst>
          </p:cNvPr>
          <p:cNvSpPr txBox="1"/>
          <p:nvPr/>
        </p:nvSpPr>
        <p:spPr>
          <a:xfrm>
            <a:off x="10043270" y="1451182"/>
            <a:ext cx="1660461" cy="1431161"/>
          </a:xfrm>
          <a:prstGeom prst="rect">
            <a:avLst/>
          </a:prstGeom>
          <a:solidFill>
            <a:srgbClr val="92D050"/>
          </a:solidFill>
        </p:spPr>
        <p:txBody>
          <a:bodyPr wrap="square" rtlCol="0">
            <a:spAutoFit/>
          </a:bodyPr>
          <a:lstStyle/>
          <a:p>
            <a:pPr algn="ctr"/>
            <a:r>
              <a:rPr lang="en-GB" sz="2400" dirty="0">
                <a:solidFill>
                  <a:schemeClr val="bg1"/>
                </a:solidFill>
              </a:rPr>
              <a:t>6.</a:t>
            </a:r>
          </a:p>
          <a:p>
            <a:pPr algn="ctr"/>
            <a:r>
              <a:rPr lang="en-GB" sz="2100" dirty="0">
                <a:solidFill>
                  <a:schemeClr val="bg1"/>
                </a:solidFill>
              </a:rPr>
              <a:t>Organisation</a:t>
            </a:r>
          </a:p>
          <a:p>
            <a:pPr algn="ctr"/>
            <a:r>
              <a:rPr lang="en-GB" sz="2100" dirty="0">
                <a:solidFill>
                  <a:schemeClr val="bg1"/>
                </a:solidFill>
              </a:rPr>
              <a:t>&amp; Management</a:t>
            </a:r>
          </a:p>
        </p:txBody>
      </p:sp>
      <p:pic>
        <p:nvPicPr>
          <p:cNvPr id="19" name="Picture 18">
            <a:extLst>
              <a:ext uri="{FF2B5EF4-FFF2-40B4-BE49-F238E27FC236}">
                <a16:creationId xmlns:a16="http://schemas.microsoft.com/office/drawing/2014/main" id="{A96CE108-E666-B264-89DD-39C70BA982C4}"/>
              </a:ext>
            </a:extLst>
          </p:cNvPr>
          <p:cNvPicPr>
            <a:picLocks noChangeAspect="1"/>
          </p:cNvPicPr>
          <p:nvPr/>
        </p:nvPicPr>
        <p:blipFill>
          <a:blip r:embed="rId5"/>
          <a:stretch>
            <a:fillRect/>
          </a:stretch>
        </p:blipFill>
        <p:spPr>
          <a:xfrm>
            <a:off x="79207" y="1452665"/>
            <a:ext cx="6096000" cy="1993207"/>
          </a:xfrm>
          <a:prstGeom prst="rect">
            <a:avLst/>
          </a:prstGeom>
        </p:spPr>
      </p:pic>
    </p:spTree>
    <p:extLst>
      <p:ext uri="{BB962C8B-B14F-4D97-AF65-F5344CB8AC3E}">
        <p14:creationId xmlns:p14="http://schemas.microsoft.com/office/powerpoint/2010/main" val="427656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722378" y="1308076"/>
            <a:ext cx="10343536" cy="954107"/>
          </a:xfrm>
          <a:prstGeom prst="rect">
            <a:avLst/>
          </a:prstGeom>
          <a:noFill/>
        </p:spPr>
        <p:txBody>
          <a:bodyPr wrap="square">
            <a:spAutoFit/>
          </a:bodyPr>
          <a:lstStyle/>
          <a:p>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57CAF616-7C3C-A6CF-A09B-ADF27C6CDE8D}"/>
              </a:ext>
            </a:extLst>
          </p:cNvPr>
          <p:cNvGrpSpPr/>
          <p:nvPr/>
        </p:nvGrpSpPr>
        <p:grpSpPr>
          <a:xfrm>
            <a:off x="5845059" y="1491449"/>
            <a:ext cx="4490445" cy="2871240"/>
            <a:chOff x="6885673" y="164707"/>
            <a:chExt cx="5126449" cy="3794973"/>
          </a:xfrm>
        </p:grpSpPr>
        <p:pic>
          <p:nvPicPr>
            <p:cNvPr id="5" name="Picture 4">
              <a:extLst>
                <a:ext uri="{FF2B5EF4-FFF2-40B4-BE49-F238E27FC236}">
                  <a16:creationId xmlns:a16="http://schemas.microsoft.com/office/drawing/2014/main" id="{3891AD8B-F5D9-783C-A382-8AF9D329B5D5}"/>
                </a:ext>
              </a:extLst>
            </p:cNvPr>
            <p:cNvPicPr>
              <a:picLocks noChangeAspect="1"/>
            </p:cNvPicPr>
            <p:nvPr/>
          </p:nvPicPr>
          <p:blipFill>
            <a:blip r:embed="rId3"/>
            <a:stretch>
              <a:fillRect/>
            </a:stretch>
          </p:blipFill>
          <p:spPr>
            <a:xfrm>
              <a:off x="6885673" y="2042440"/>
              <a:ext cx="3306378" cy="1917240"/>
            </a:xfrm>
            <a:prstGeom prst="rect">
              <a:avLst/>
            </a:prstGeom>
          </p:spPr>
        </p:pic>
        <p:pic>
          <p:nvPicPr>
            <p:cNvPr id="8" name="Picture 7">
              <a:extLst>
                <a:ext uri="{FF2B5EF4-FFF2-40B4-BE49-F238E27FC236}">
                  <a16:creationId xmlns:a16="http://schemas.microsoft.com/office/drawing/2014/main" id="{4791EDFC-BEEB-D71C-BB12-6C8E3EDC9B88}"/>
                </a:ext>
              </a:extLst>
            </p:cNvPr>
            <p:cNvPicPr>
              <a:picLocks noChangeAspect="1"/>
            </p:cNvPicPr>
            <p:nvPr/>
          </p:nvPicPr>
          <p:blipFill>
            <a:blip r:embed="rId4"/>
            <a:stretch>
              <a:fillRect/>
            </a:stretch>
          </p:blipFill>
          <p:spPr>
            <a:xfrm>
              <a:off x="9358022" y="164707"/>
              <a:ext cx="2654100" cy="2097851"/>
            </a:xfrm>
            <a:prstGeom prst="rect">
              <a:avLst/>
            </a:prstGeom>
          </p:spPr>
        </p:pic>
        <p:sp>
          <p:nvSpPr>
            <p:cNvPr id="9" name="Star: 5 Points 8">
              <a:extLst>
                <a:ext uri="{FF2B5EF4-FFF2-40B4-BE49-F238E27FC236}">
                  <a16:creationId xmlns:a16="http://schemas.microsoft.com/office/drawing/2014/main" id="{12BA403F-75AF-59E6-C13C-6FFDD44BAE6B}"/>
                </a:ext>
              </a:extLst>
            </p:cNvPr>
            <p:cNvSpPr/>
            <p:nvPr/>
          </p:nvSpPr>
          <p:spPr>
            <a:xfrm>
              <a:off x="10579729" y="748155"/>
              <a:ext cx="215757" cy="19292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a:extLst>
              <a:ext uri="{FF2B5EF4-FFF2-40B4-BE49-F238E27FC236}">
                <a16:creationId xmlns:a16="http://schemas.microsoft.com/office/drawing/2014/main" id="{2D3565F5-84A8-A9EE-B5CC-87F3476647AD}"/>
              </a:ext>
            </a:extLst>
          </p:cNvPr>
          <p:cNvGrpSpPr/>
          <p:nvPr/>
        </p:nvGrpSpPr>
        <p:grpSpPr>
          <a:xfrm>
            <a:off x="3363577" y="4553429"/>
            <a:ext cx="5479528" cy="1992989"/>
            <a:chOff x="5182641" y="4047750"/>
            <a:chExt cx="6255621" cy="2634172"/>
          </a:xfrm>
        </p:grpSpPr>
        <p:grpSp>
          <p:nvGrpSpPr>
            <p:cNvPr id="11" name="Group 10">
              <a:extLst>
                <a:ext uri="{FF2B5EF4-FFF2-40B4-BE49-F238E27FC236}">
                  <a16:creationId xmlns:a16="http://schemas.microsoft.com/office/drawing/2014/main" id="{00AFF28F-F46A-D695-5971-37557E541222}"/>
                </a:ext>
              </a:extLst>
            </p:cNvPr>
            <p:cNvGrpSpPr/>
            <p:nvPr/>
          </p:nvGrpSpPr>
          <p:grpSpPr>
            <a:xfrm>
              <a:off x="5182641" y="4047750"/>
              <a:ext cx="6255621" cy="2634172"/>
              <a:chOff x="5076775" y="3534358"/>
              <a:chExt cx="6255621" cy="2634172"/>
            </a:xfrm>
          </p:grpSpPr>
          <p:pic>
            <p:nvPicPr>
              <p:cNvPr id="14" name="Picture 13">
                <a:extLst>
                  <a:ext uri="{FF2B5EF4-FFF2-40B4-BE49-F238E27FC236}">
                    <a16:creationId xmlns:a16="http://schemas.microsoft.com/office/drawing/2014/main" id="{E648D563-15A0-D3B6-1603-87AD3B4AAE25}"/>
                  </a:ext>
                </a:extLst>
              </p:cNvPr>
              <p:cNvPicPr>
                <a:picLocks noChangeAspect="1"/>
              </p:cNvPicPr>
              <p:nvPr/>
            </p:nvPicPr>
            <p:blipFill>
              <a:blip r:embed="rId5"/>
              <a:stretch>
                <a:fillRect/>
              </a:stretch>
            </p:blipFill>
            <p:spPr>
              <a:xfrm>
                <a:off x="5076775" y="3666273"/>
                <a:ext cx="3028060" cy="2502257"/>
              </a:xfrm>
              <a:prstGeom prst="rect">
                <a:avLst/>
              </a:prstGeom>
            </p:spPr>
          </p:pic>
          <p:pic>
            <p:nvPicPr>
              <p:cNvPr id="15" name="Picture 14">
                <a:extLst>
                  <a:ext uri="{FF2B5EF4-FFF2-40B4-BE49-F238E27FC236}">
                    <a16:creationId xmlns:a16="http://schemas.microsoft.com/office/drawing/2014/main" id="{7291D291-A81A-DC0C-F948-5AD1D1E8FC8C}"/>
                  </a:ext>
                </a:extLst>
              </p:cNvPr>
              <p:cNvPicPr>
                <a:picLocks noChangeAspect="1"/>
              </p:cNvPicPr>
              <p:nvPr/>
            </p:nvPicPr>
            <p:blipFill>
              <a:blip r:embed="rId6"/>
              <a:stretch>
                <a:fillRect/>
              </a:stretch>
            </p:blipFill>
            <p:spPr>
              <a:xfrm>
                <a:off x="8590414" y="3534358"/>
                <a:ext cx="2741982" cy="2606909"/>
              </a:xfrm>
              <a:prstGeom prst="rect">
                <a:avLst/>
              </a:prstGeom>
            </p:spPr>
          </p:pic>
        </p:grpSp>
        <p:sp>
          <p:nvSpPr>
            <p:cNvPr id="12" name="Arrow: Right 11">
              <a:extLst>
                <a:ext uri="{FF2B5EF4-FFF2-40B4-BE49-F238E27FC236}">
                  <a16:creationId xmlns:a16="http://schemas.microsoft.com/office/drawing/2014/main" id="{2D518159-FED5-6E81-7C1D-E122FB5BF3AD}"/>
                </a:ext>
              </a:extLst>
            </p:cNvPr>
            <p:cNvSpPr/>
            <p:nvPr/>
          </p:nvSpPr>
          <p:spPr>
            <a:xfrm>
              <a:off x="6366679" y="5430793"/>
              <a:ext cx="220827" cy="1683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extLst>
                <a:ext uri="{FF2B5EF4-FFF2-40B4-BE49-F238E27FC236}">
                  <a16:creationId xmlns:a16="http://schemas.microsoft.com/office/drawing/2014/main" id="{BD2CD8D5-4226-D0E9-2C11-1B17EE07B668}"/>
                </a:ext>
              </a:extLst>
            </p:cNvPr>
            <p:cNvSpPr/>
            <p:nvPr/>
          </p:nvSpPr>
          <p:spPr>
            <a:xfrm>
              <a:off x="10685072" y="5112608"/>
              <a:ext cx="220827" cy="1683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extBox 15">
            <a:extLst>
              <a:ext uri="{FF2B5EF4-FFF2-40B4-BE49-F238E27FC236}">
                <a16:creationId xmlns:a16="http://schemas.microsoft.com/office/drawing/2014/main" id="{EA7F63FB-B2F9-DF89-5394-BF40286744AD}"/>
              </a:ext>
            </a:extLst>
          </p:cNvPr>
          <p:cNvSpPr txBox="1"/>
          <p:nvPr/>
        </p:nvSpPr>
        <p:spPr>
          <a:xfrm>
            <a:off x="147485" y="728727"/>
            <a:ext cx="4516867" cy="923330"/>
          </a:xfrm>
          <a:prstGeom prst="rect">
            <a:avLst/>
          </a:prstGeom>
          <a:noFill/>
        </p:spPr>
        <p:txBody>
          <a:bodyPr wrap="square">
            <a:spAutoFit/>
          </a:bodyPr>
          <a:lstStyle/>
          <a:p>
            <a:pPr algn="ctr">
              <a:spcBef>
                <a:spcPts val="0"/>
              </a:spcBef>
            </a:pPr>
            <a:r>
              <a:rPr lang="en-GB" sz="1800" b="1" u="sng" dirty="0">
                <a:solidFill>
                  <a:srgbClr val="FF0000"/>
                </a:solidFill>
              </a:rPr>
              <a:t>Finding:</a:t>
            </a:r>
          </a:p>
          <a:p>
            <a:pPr algn="ctr">
              <a:spcBef>
                <a:spcPts val="0"/>
              </a:spcBef>
            </a:pPr>
            <a:r>
              <a:rPr lang="en-GB" sz="1800" b="1" u="sng" dirty="0">
                <a:solidFill>
                  <a:srgbClr val="FF0000"/>
                </a:solidFill>
              </a:rPr>
              <a:t>Royal Hospital for Children and Young People </a:t>
            </a:r>
          </a:p>
          <a:p>
            <a:pPr algn="ctr">
              <a:spcBef>
                <a:spcPts val="0"/>
              </a:spcBef>
            </a:pPr>
            <a:r>
              <a:rPr lang="en-GB" sz="1800" b="1" u="sng" dirty="0">
                <a:solidFill>
                  <a:srgbClr val="FF0000"/>
                </a:solidFill>
              </a:rPr>
              <a:t>had recently moved to a new building</a:t>
            </a:r>
          </a:p>
        </p:txBody>
      </p:sp>
      <p:sp>
        <p:nvSpPr>
          <p:cNvPr id="17" name="Subtitle 2">
            <a:extLst>
              <a:ext uri="{FF2B5EF4-FFF2-40B4-BE49-F238E27FC236}">
                <a16:creationId xmlns:a16="http://schemas.microsoft.com/office/drawing/2014/main" id="{8B4FD264-8E6C-19EC-CD47-CFF40B830446}"/>
              </a:ext>
            </a:extLst>
          </p:cNvPr>
          <p:cNvSpPr txBox="1">
            <a:spLocks/>
          </p:cNvSpPr>
          <p:nvPr/>
        </p:nvSpPr>
        <p:spPr>
          <a:xfrm>
            <a:off x="10267981" y="5719696"/>
            <a:ext cx="1776534" cy="96885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a:t>
            </a:r>
          </a:p>
          <a:p>
            <a:pPr>
              <a:spcBef>
                <a:spcPts val="0"/>
              </a:spcBef>
            </a:pPr>
            <a:r>
              <a:rPr lang="en-GB" sz="1400" b="1" dirty="0"/>
              <a:t>Edinburgh</a:t>
            </a:r>
          </a:p>
          <a:p>
            <a:pPr>
              <a:spcBef>
                <a:spcPts val="0"/>
              </a:spcBef>
            </a:pPr>
            <a:endParaRPr lang="en-GB" sz="1400" dirty="0"/>
          </a:p>
        </p:txBody>
      </p:sp>
      <p:sp>
        <p:nvSpPr>
          <p:cNvPr id="18" name="Oval 17">
            <a:extLst>
              <a:ext uri="{FF2B5EF4-FFF2-40B4-BE49-F238E27FC236}">
                <a16:creationId xmlns:a16="http://schemas.microsoft.com/office/drawing/2014/main" id="{5C640ABC-3BAE-208E-4BF9-128582953523}"/>
              </a:ext>
            </a:extLst>
          </p:cNvPr>
          <p:cNvSpPr/>
          <p:nvPr/>
        </p:nvSpPr>
        <p:spPr>
          <a:xfrm>
            <a:off x="9997799" y="2889301"/>
            <a:ext cx="2089766" cy="2175178"/>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19" name="TextBox 18">
            <a:extLst>
              <a:ext uri="{FF2B5EF4-FFF2-40B4-BE49-F238E27FC236}">
                <a16:creationId xmlns:a16="http://schemas.microsoft.com/office/drawing/2014/main" id="{BBB73F11-57DB-7949-6884-DC7F07AAF7A4}"/>
              </a:ext>
            </a:extLst>
          </p:cNvPr>
          <p:cNvSpPr txBox="1"/>
          <p:nvPr/>
        </p:nvSpPr>
        <p:spPr>
          <a:xfrm>
            <a:off x="10192062" y="3360646"/>
            <a:ext cx="1701239" cy="1200329"/>
          </a:xfrm>
          <a:prstGeom prst="rect">
            <a:avLst/>
          </a:prstGeom>
          <a:solidFill>
            <a:srgbClr val="92D050"/>
          </a:solidFill>
        </p:spPr>
        <p:txBody>
          <a:bodyPr wrap="square" rtlCol="0">
            <a:spAutoFit/>
          </a:bodyPr>
          <a:lstStyle/>
          <a:p>
            <a:pPr algn="ctr"/>
            <a:r>
              <a:rPr lang="en-GB" sz="2400" dirty="0">
                <a:solidFill>
                  <a:schemeClr val="bg1"/>
                </a:solidFill>
              </a:rPr>
              <a:t>7. Institutional</a:t>
            </a:r>
          </a:p>
          <a:p>
            <a:pPr algn="ctr"/>
            <a:r>
              <a:rPr lang="en-GB" sz="2400" dirty="0">
                <a:solidFill>
                  <a:schemeClr val="bg1"/>
                </a:solidFill>
              </a:rPr>
              <a:t>Context</a:t>
            </a:r>
          </a:p>
        </p:txBody>
      </p:sp>
      <p:pic>
        <p:nvPicPr>
          <p:cNvPr id="21" name="Picture 20">
            <a:extLst>
              <a:ext uri="{FF2B5EF4-FFF2-40B4-BE49-F238E27FC236}">
                <a16:creationId xmlns:a16="http://schemas.microsoft.com/office/drawing/2014/main" id="{948A4E85-A087-7A22-BDC7-434828BFEF26}"/>
              </a:ext>
            </a:extLst>
          </p:cNvPr>
          <p:cNvPicPr>
            <a:picLocks noChangeAspect="1"/>
          </p:cNvPicPr>
          <p:nvPr/>
        </p:nvPicPr>
        <p:blipFill>
          <a:blip r:embed="rId7"/>
          <a:stretch>
            <a:fillRect/>
          </a:stretch>
        </p:blipFill>
        <p:spPr>
          <a:xfrm>
            <a:off x="147485" y="1801791"/>
            <a:ext cx="5692462" cy="1790163"/>
          </a:xfrm>
          <a:prstGeom prst="rect">
            <a:avLst/>
          </a:prstGeom>
        </p:spPr>
      </p:pic>
    </p:spTree>
    <p:extLst>
      <p:ext uri="{BB962C8B-B14F-4D97-AF65-F5344CB8AC3E}">
        <p14:creationId xmlns:p14="http://schemas.microsoft.com/office/powerpoint/2010/main" val="194374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508022"/>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4" y="1088440"/>
            <a:ext cx="10343536" cy="954107"/>
          </a:xfrm>
          <a:prstGeom prst="rect">
            <a:avLst/>
          </a:prstGeom>
          <a:noFill/>
        </p:spPr>
        <p:txBody>
          <a:bodyPr wrap="square">
            <a:spAutoFit/>
          </a:bodyPr>
          <a:lstStyle/>
          <a:p>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2AF8E8C7-1892-14D3-41A7-D83ADB8A15FF}"/>
              </a:ext>
            </a:extLst>
          </p:cNvPr>
          <p:cNvPicPr>
            <a:picLocks noChangeAspect="1"/>
          </p:cNvPicPr>
          <p:nvPr/>
        </p:nvPicPr>
        <p:blipFill rotWithShape="1">
          <a:blip r:embed="rId3"/>
          <a:srcRect l="26555" t="23333" r="10888" b="14266"/>
          <a:stretch/>
        </p:blipFill>
        <p:spPr>
          <a:xfrm>
            <a:off x="179466" y="1211084"/>
            <a:ext cx="9849437" cy="5584751"/>
          </a:xfrm>
          <a:prstGeom prst="rect">
            <a:avLst/>
          </a:prstGeom>
        </p:spPr>
      </p:pic>
      <p:sp>
        <p:nvSpPr>
          <p:cNvPr id="9" name="Subtitle 2">
            <a:extLst>
              <a:ext uri="{FF2B5EF4-FFF2-40B4-BE49-F238E27FC236}">
                <a16:creationId xmlns:a16="http://schemas.microsoft.com/office/drawing/2014/main" id="{AA91E941-AFBD-FFAE-4482-E21B49CB1924}"/>
              </a:ext>
            </a:extLst>
          </p:cNvPr>
          <p:cNvSpPr txBox="1">
            <a:spLocks/>
          </p:cNvSpPr>
          <p:nvPr/>
        </p:nvSpPr>
        <p:spPr>
          <a:xfrm>
            <a:off x="10415466" y="5826980"/>
            <a:ext cx="1776534" cy="96885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a:t>
            </a:r>
          </a:p>
          <a:p>
            <a:pPr>
              <a:spcBef>
                <a:spcPts val="0"/>
              </a:spcBef>
            </a:pPr>
            <a:r>
              <a:rPr lang="en-GB" sz="1400" b="1" dirty="0"/>
              <a:t>Edinburgh</a:t>
            </a:r>
          </a:p>
          <a:p>
            <a:pPr>
              <a:spcBef>
                <a:spcPts val="0"/>
              </a:spcBef>
            </a:pPr>
            <a:endParaRPr lang="en-GB" sz="1400" dirty="0"/>
          </a:p>
        </p:txBody>
      </p:sp>
      <p:sp>
        <p:nvSpPr>
          <p:cNvPr id="10" name="Subtitle 2">
            <a:extLst>
              <a:ext uri="{FF2B5EF4-FFF2-40B4-BE49-F238E27FC236}">
                <a16:creationId xmlns:a16="http://schemas.microsoft.com/office/drawing/2014/main" id="{9EAEF706-E342-F58C-920F-FFD973583061}"/>
              </a:ext>
            </a:extLst>
          </p:cNvPr>
          <p:cNvSpPr txBox="1">
            <a:spLocks/>
          </p:cNvSpPr>
          <p:nvPr/>
        </p:nvSpPr>
        <p:spPr>
          <a:xfrm>
            <a:off x="10091002" y="1361906"/>
            <a:ext cx="1776534" cy="40949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800" b="1" dirty="0"/>
              <a:t>Putting all these investigation findings into a timeline for the incident, this shows the series of events that led up to the critical moment, resembling the well known ‘Swiss cheese’ model of incidents when all the gaps or holes align…</a:t>
            </a:r>
          </a:p>
          <a:p>
            <a:pPr>
              <a:spcBef>
                <a:spcPts val="0"/>
              </a:spcBef>
            </a:pPr>
            <a:endParaRPr lang="en-GB" sz="1400" dirty="0"/>
          </a:p>
        </p:txBody>
      </p:sp>
    </p:spTree>
    <p:extLst>
      <p:ext uri="{BB962C8B-B14F-4D97-AF65-F5344CB8AC3E}">
        <p14:creationId xmlns:p14="http://schemas.microsoft.com/office/powerpoint/2010/main" val="915376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3" name="Subtitle 5">
            <a:extLst>
              <a:ext uri="{FF2B5EF4-FFF2-40B4-BE49-F238E27FC236}">
                <a16:creationId xmlns:a16="http://schemas.microsoft.com/office/drawing/2014/main" id="{29313AC1-1044-B4C8-CCBC-79B49E4A01E2}"/>
              </a:ext>
            </a:extLst>
          </p:cNvPr>
          <p:cNvSpPr txBox="1">
            <a:spLocks/>
          </p:cNvSpPr>
          <p:nvPr/>
        </p:nvSpPr>
        <p:spPr>
          <a:xfrm>
            <a:off x="235975" y="918412"/>
            <a:ext cx="11808540" cy="5816101"/>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GB" sz="2600" dirty="0">
                <a:latin typeface="Calibri" panose="020F0502020204030204" pitchFamily="34" charset="0"/>
                <a:ea typeface="Calibri" panose="020F0502020204030204" pitchFamily="34" charset="0"/>
                <a:cs typeface="Times New Roman" panose="02020603050405020304" pitchFamily="18" charset="0"/>
              </a:rPr>
              <a:t>BAMRR are also pleased to direct you to what BIR and ISMRT and SCoR have produced for MR Safety Week</a:t>
            </a:r>
          </a:p>
          <a:p>
            <a:pPr algn="l"/>
            <a:r>
              <a:rPr lang="en-GB" sz="2600" dirty="0">
                <a:latin typeface="Calibri" panose="020F0502020204030204" pitchFamily="34" charset="0"/>
                <a:ea typeface="Calibri" panose="020F0502020204030204" pitchFamily="34" charset="0"/>
                <a:cs typeface="Times New Roman" panose="02020603050405020304" pitchFamily="18" charset="0"/>
                <a:hlinkClick r:id="rId3"/>
              </a:rPr>
              <a:t>https://bir.org.uk/get-involved/special-interest-groups/bir-magnetic-resonance.aspx</a:t>
            </a:r>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US" sz="2600" u="sng" dirty="0">
                <a:solidFill>
                  <a:srgbClr val="1F497D"/>
                </a:solidFill>
                <a:latin typeface="Calibri" panose="020F0502020204030204" pitchFamily="34" charset="0"/>
                <a:ea typeface="Calibri" panose="020F0502020204030204" pitchFamily="34" charset="0"/>
                <a:hlinkClick r:id="rId4"/>
              </a:rPr>
              <a:t>https://www.ismrm.org/mr-safety-links/mr-safety-week-2024/#:~:text=These%20virtual%20meetings%20are%20free,%E2%84%A2%20and%20Category%20A%20Credit</a:t>
            </a:r>
            <a:r>
              <a:rPr lang="en-US" sz="2600" dirty="0">
                <a:solidFill>
                  <a:srgbClr val="1F497D"/>
                </a:solidFill>
                <a:latin typeface="Calibri" panose="020F0502020204030204" pitchFamily="34" charset="0"/>
                <a:ea typeface="Calibri" panose="020F0502020204030204" pitchFamily="34" charset="0"/>
              </a:rPr>
              <a:t>.</a:t>
            </a: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GB" sz="2600" dirty="0">
                <a:latin typeface="Calibri" panose="020F0502020204030204" pitchFamily="34" charset="0"/>
                <a:ea typeface="Calibri" panose="020F0502020204030204" pitchFamily="34" charset="0"/>
                <a:cs typeface="Times New Roman" panose="02020603050405020304" pitchFamily="18" charset="0"/>
                <a:hlinkClick r:id="rId5"/>
              </a:rPr>
              <a:t>https://www.sor.org/</a:t>
            </a:r>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endParaRPr lang="en-GB" sz="2600" dirty="0">
              <a:latin typeface="Calibri" panose="020F0502020204030204" pitchFamily="34" charset="0"/>
              <a:ea typeface="Calibri" panose="020F0502020204030204" pitchFamily="34" charset="0"/>
              <a:cs typeface="Times New Roman" panose="02020603050405020304" pitchFamily="18" charset="0"/>
            </a:endParaRPr>
          </a:p>
          <a:p>
            <a:pPr algn="l"/>
            <a:r>
              <a:rPr lang="en-GB" sz="2600" dirty="0">
                <a:latin typeface="Calibri" panose="020F0502020204030204" pitchFamily="34" charset="0"/>
                <a:ea typeface="Calibri" panose="020F0502020204030204" pitchFamily="34" charset="0"/>
                <a:cs typeface="Times New Roman" panose="02020603050405020304" pitchFamily="18" charset="0"/>
              </a:rPr>
              <a:t>Materials from MR Safety Week from previous years are available on the BAMRR website </a:t>
            </a:r>
            <a:r>
              <a:rPr lang="en-GB" sz="2600" dirty="0">
                <a:latin typeface="Calibri" panose="020F0502020204030204" pitchFamily="34" charset="0"/>
                <a:ea typeface="Calibri" panose="020F0502020204030204" pitchFamily="34" charset="0"/>
                <a:cs typeface="Times New Roman" panose="02020603050405020304" pitchFamily="18" charset="0"/>
                <a:hlinkClick r:id="rId6"/>
              </a:rPr>
              <a:t>https://www.bamrr.org/safety/</a:t>
            </a:r>
            <a:endParaRPr lang="en-GB" sz="26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809113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3"/>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4" y="1088440"/>
            <a:ext cx="10343536" cy="4832092"/>
          </a:xfrm>
          <a:prstGeom prst="rect">
            <a:avLst/>
          </a:prstGeom>
          <a:noFill/>
        </p:spPr>
        <p:txBody>
          <a:bodyPr wrap="square">
            <a:spAutoFit/>
          </a:bodyPr>
          <a:lstStyle/>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6795502A-4C27-72AA-A8E1-8D450ADD9999}"/>
              </a:ext>
            </a:extLst>
          </p:cNvPr>
          <p:cNvSpPr txBox="1"/>
          <p:nvPr/>
        </p:nvSpPr>
        <p:spPr>
          <a:xfrm>
            <a:off x="757083" y="6466842"/>
            <a:ext cx="10569677" cy="369332"/>
          </a:xfrm>
          <a:prstGeom prst="rect">
            <a:avLst/>
          </a:prstGeom>
          <a:noFill/>
        </p:spPr>
        <p:txBody>
          <a:bodyPr wrap="square">
            <a:spAutoFit/>
          </a:bodyPr>
          <a:lstStyle/>
          <a:p>
            <a:r>
              <a:rPr lang="en-GB" sz="1800" dirty="0">
                <a:hlinkClick r:id="rId4"/>
              </a:rPr>
              <a:t> </a:t>
            </a:r>
            <a:r>
              <a:rPr lang="en-GB" sz="1600" dirty="0">
                <a:hlinkClick r:id="rId4"/>
              </a:rPr>
              <a:t>https://policyonline.nhslothian.scot/wpcontent/uploads/2023/03/Adverse%20Event%20Management%20Procedure.pdf</a:t>
            </a:r>
            <a:endParaRPr lang="en-GB" sz="1600" dirty="0"/>
          </a:p>
        </p:txBody>
      </p:sp>
      <p:sp>
        <p:nvSpPr>
          <p:cNvPr id="11" name="TextBox 10">
            <a:extLst>
              <a:ext uri="{FF2B5EF4-FFF2-40B4-BE49-F238E27FC236}">
                <a16:creationId xmlns:a16="http://schemas.microsoft.com/office/drawing/2014/main" id="{25A5DEFC-F7A2-55EB-64AB-CC86825B95BC}"/>
              </a:ext>
            </a:extLst>
          </p:cNvPr>
          <p:cNvSpPr txBox="1"/>
          <p:nvPr/>
        </p:nvSpPr>
        <p:spPr>
          <a:xfrm>
            <a:off x="2507224" y="798621"/>
            <a:ext cx="8819536" cy="369332"/>
          </a:xfrm>
          <a:prstGeom prst="rect">
            <a:avLst/>
          </a:prstGeom>
          <a:noFill/>
        </p:spPr>
        <p:txBody>
          <a:bodyPr wrap="square">
            <a:spAutoFit/>
          </a:bodyPr>
          <a:lstStyle/>
          <a:p>
            <a:r>
              <a:rPr lang="en-GB" u="sng" dirty="0"/>
              <a:t>Flowchart of actions to be taken to effectively manage adverse events</a:t>
            </a:r>
          </a:p>
        </p:txBody>
      </p:sp>
      <p:pic>
        <p:nvPicPr>
          <p:cNvPr id="13" name="Picture 12">
            <a:extLst>
              <a:ext uri="{FF2B5EF4-FFF2-40B4-BE49-F238E27FC236}">
                <a16:creationId xmlns:a16="http://schemas.microsoft.com/office/drawing/2014/main" id="{370724A1-DDD9-4B25-02BE-1AE233CA82BE}"/>
              </a:ext>
            </a:extLst>
          </p:cNvPr>
          <p:cNvPicPr>
            <a:picLocks noChangeAspect="1"/>
          </p:cNvPicPr>
          <p:nvPr/>
        </p:nvPicPr>
        <p:blipFill>
          <a:blip r:embed="rId5"/>
          <a:stretch>
            <a:fillRect/>
          </a:stretch>
        </p:blipFill>
        <p:spPr>
          <a:xfrm>
            <a:off x="987109" y="780058"/>
            <a:ext cx="10217782" cy="5297883"/>
          </a:xfrm>
          <a:prstGeom prst="rect">
            <a:avLst/>
          </a:prstGeom>
        </p:spPr>
      </p:pic>
    </p:spTree>
    <p:extLst>
      <p:ext uri="{BB962C8B-B14F-4D97-AF65-F5344CB8AC3E}">
        <p14:creationId xmlns:p14="http://schemas.microsoft.com/office/powerpoint/2010/main" val="2460065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4" y="1088440"/>
            <a:ext cx="10343536" cy="6186309"/>
          </a:xfrm>
          <a:prstGeom prst="rect">
            <a:avLst/>
          </a:prstGeom>
          <a:noFill/>
        </p:spPr>
        <p:txBody>
          <a:bodyPr wrap="square">
            <a:spAutoFit/>
          </a:bodyPr>
          <a:lstStyle/>
          <a:p>
            <a:pPr marL="457200" indent="-457200">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An investigation was undertaken using a multi-disciplinary team and </a:t>
            </a:r>
            <a:r>
              <a:rPr lang="en-GB"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c</a:t>
            </a:r>
            <a:r>
              <a:rPr lang="en-GB" sz="2400" b="0" i="0" u="none" strike="noStrike" baseline="0" dirty="0">
                <a:solidFill>
                  <a:srgbClr val="000000"/>
                </a:solidFill>
                <a:latin typeface="Calibri" panose="020F0502020204030204" pitchFamily="34" charset="0"/>
              </a:rPr>
              <a:t>ontributory factors were identified using a human factors approach.</a:t>
            </a:r>
          </a:p>
          <a:p>
            <a:endParaRPr lang="en-GB" sz="1200" b="0" i="0" u="none" strike="noStrike" baseline="0" dirty="0">
              <a:solidFill>
                <a:srgbClr val="000000"/>
              </a:solidFill>
              <a:latin typeface="Calibri" panose="020F0502020204030204" pitchFamily="34" charset="0"/>
            </a:endParaRPr>
          </a:p>
          <a:p>
            <a:pPr marL="457200" indent="-457200">
              <a:buFont typeface="Arial" panose="020B0604020202020204" pitchFamily="34" charset="0"/>
              <a:buChar char="•"/>
            </a:pPr>
            <a:r>
              <a:rPr lang="en-GB" sz="2400" b="0" i="0" u="none" strike="noStrike" baseline="0" dirty="0">
                <a:solidFill>
                  <a:srgbClr val="000000"/>
                </a:solidFill>
                <a:latin typeface="Calibri" panose="020F0502020204030204" pitchFamily="34" charset="0"/>
              </a:rPr>
              <a:t>Recommendations were made using a ‘Systems Engineering Initiative for Patient Safety’. </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Subtitle 2">
            <a:extLst>
              <a:ext uri="{FF2B5EF4-FFF2-40B4-BE49-F238E27FC236}">
                <a16:creationId xmlns:a16="http://schemas.microsoft.com/office/drawing/2014/main" id="{D0CCF6CA-DFBF-A754-1C91-778FB93378BB}"/>
              </a:ext>
            </a:extLst>
          </p:cNvPr>
          <p:cNvSpPr txBox="1">
            <a:spLocks/>
          </p:cNvSpPr>
          <p:nvPr/>
        </p:nvSpPr>
        <p:spPr>
          <a:xfrm>
            <a:off x="9990740" y="5763684"/>
            <a:ext cx="2201260" cy="96885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Edinburgh</a:t>
            </a:r>
          </a:p>
          <a:p>
            <a:pPr>
              <a:spcBef>
                <a:spcPts val="0"/>
              </a:spcBef>
            </a:pPr>
            <a:endParaRPr lang="en-GB" sz="1400" dirty="0"/>
          </a:p>
        </p:txBody>
      </p:sp>
      <p:pic>
        <p:nvPicPr>
          <p:cNvPr id="9" name="Picture 8">
            <a:extLst>
              <a:ext uri="{FF2B5EF4-FFF2-40B4-BE49-F238E27FC236}">
                <a16:creationId xmlns:a16="http://schemas.microsoft.com/office/drawing/2014/main" id="{5D0EA6B0-D48A-350A-DAA1-5AA194F6CA53}"/>
              </a:ext>
            </a:extLst>
          </p:cNvPr>
          <p:cNvPicPr>
            <a:picLocks noChangeAspect="1"/>
          </p:cNvPicPr>
          <p:nvPr/>
        </p:nvPicPr>
        <p:blipFill>
          <a:blip r:embed="rId3"/>
          <a:stretch>
            <a:fillRect/>
          </a:stretch>
        </p:blipFill>
        <p:spPr>
          <a:xfrm>
            <a:off x="545579" y="2927211"/>
            <a:ext cx="9224047" cy="3840813"/>
          </a:xfrm>
          <a:prstGeom prst="rect">
            <a:avLst/>
          </a:prstGeom>
        </p:spPr>
      </p:pic>
    </p:spTree>
    <p:extLst>
      <p:ext uri="{BB962C8B-B14F-4D97-AF65-F5344CB8AC3E}">
        <p14:creationId xmlns:p14="http://schemas.microsoft.com/office/powerpoint/2010/main" val="2224028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206477" y="1004845"/>
            <a:ext cx="11838038" cy="5232202"/>
          </a:xfrm>
          <a:prstGeom prst="rect">
            <a:avLst/>
          </a:prstGeom>
          <a:noFill/>
        </p:spPr>
        <p:txBody>
          <a:bodyPr wrap="square">
            <a:spAutoFit/>
          </a:bodyPr>
          <a:lstStyle/>
          <a:p>
            <a:pPr marL="457200" indent="-457200">
              <a:buFont typeface="Arial" panose="020B0604020202020204" pitchFamily="34" charset="0"/>
              <a:buChar char="•"/>
            </a:pPr>
            <a:r>
              <a:rPr lang="en-GB" sz="2600" dirty="0">
                <a:latin typeface="Calibri" panose="020F0502020204030204" pitchFamily="34" charset="0"/>
                <a:ea typeface="Calibri" panose="020F0502020204030204" pitchFamily="34" charset="0"/>
                <a:cs typeface="Times New Roman" panose="02020603050405020304" pitchFamily="18" charset="0"/>
              </a:rPr>
              <a:t>The investigation focussed on the following factors, which will be discussed in turn:</a:t>
            </a: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8" name="Group 7">
            <a:extLst>
              <a:ext uri="{FF2B5EF4-FFF2-40B4-BE49-F238E27FC236}">
                <a16:creationId xmlns:a16="http://schemas.microsoft.com/office/drawing/2014/main" id="{629045A0-2FD6-EFDB-EC91-2990041D6B35}"/>
              </a:ext>
            </a:extLst>
          </p:cNvPr>
          <p:cNvGrpSpPr/>
          <p:nvPr/>
        </p:nvGrpSpPr>
        <p:grpSpPr>
          <a:xfrm>
            <a:off x="580962" y="1661973"/>
            <a:ext cx="10969531" cy="5072541"/>
            <a:chOff x="692323" y="1673200"/>
            <a:chExt cx="10258483" cy="5072541"/>
          </a:xfrm>
        </p:grpSpPr>
        <p:sp>
          <p:nvSpPr>
            <p:cNvPr id="9" name="Oval 8">
              <a:extLst>
                <a:ext uri="{FF2B5EF4-FFF2-40B4-BE49-F238E27FC236}">
                  <a16:creationId xmlns:a16="http://schemas.microsoft.com/office/drawing/2014/main" id="{F459D712-1E6F-8C70-A731-F580A85669C6}"/>
                </a:ext>
              </a:extLst>
            </p:cNvPr>
            <p:cNvSpPr/>
            <p:nvPr/>
          </p:nvSpPr>
          <p:spPr>
            <a:xfrm>
              <a:off x="1486535" y="2600617"/>
              <a:ext cx="8639175" cy="3129099"/>
            </a:xfrm>
            <a:prstGeom prst="ellipse">
              <a:avLst/>
            </a:prstGeom>
            <a:noFill/>
            <a:ln w="635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0" name="Group 9">
              <a:extLst>
                <a:ext uri="{FF2B5EF4-FFF2-40B4-BE49-F238E27FC236}">
                  <a16:creationId xmlns:a16="http://schemas.microsoft.com/office/drawing/2014/main" id="{37E93AB9-EA95-F9A1-26B3-C489BEDD9902}"/>
                </a:ext>
              </a:extLst>
            </p:cNvPr>
            <p:cNvGrpSpPr/>
            <p:nvPr/>
          </p:nvGrpSpPr>
          <p:grpSpPr>
            <a:xfrm>
              <a:off x="6207597" y="1673200"/>
              <a:ext cx="1979779" cy="2041262"/>
              <a:chOff x="3578986" y="1938201"/>
              <a:chExt cx="1889551" cy="2050532"/>
            </a:xfrm>
          </p:grpSpPr>
          <p:sp>
            <p:nvSpPr>
              <p:cNvPr id="29" name="Oval 28">
                <a:extLst>
                  <a:ext uri="{FF2B5EF4-FFF2-40B4-BE49-F238E27FC236}">
                    <a16:creationId xmlns:a16="http://schemas.microsoft.com/office/drawing/2014/main" id="{B02F4CFB-0CE2-31C8-8796-81CC8E2D74F3}"/>
                  </a:ext>
                </a:extLst>
              </p:cNvPr>
              <p:cNvSpPr/>
              <p:nvPr/>
            </p:nvSpPr>
            <p:spPr>
              <a:xfrm>
                <a:off x="3578986" y="1938201"/>
                <a:ext cx="1889551" cy="205053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30" name="TextBox 29">
                <a:extLst>
                  <a:ext uri="{FF2B5EF4-FFF2-40B4-BE49-F238E27FC236}">
                    <a16:creationId xmlns:a16="http://schemas.microsoft.com/office/drawing/2014/main" id="{960D5CD1-A3CE-3B6A-1A33-F8F6541203A1}"/>
                  </a:ext>
                </a:extLst>
              </p:cNvPr>
              <p:cNvSpPr txBox="1"/>
              <p:nvPr/>
            </p:nvSpPr>
            <p:spPr>
              <a:xfrm>
                <a:off x="3862638" y="2410993"/>
                <a:ext cx="1406488" cy="834771"/>
              </a:xfrm>
              <a:prstGeom prst="rect">
                <a:avLst/>
              </a:prstGeom>
              <a:noFill/>
            </p:spPr>
            <p:txBody>
              <a:bodyPr wrap="square" rtlCol="0">
                <a:spAutoFit/>
              </a:bodyPr>
              <a:lstStyle/>
              <a:p>
                <a:pPr algn="ctr"/>
                <a:r>
                  <a:rPr lang="en-GB" sz="2400" dirty="0">
                    <a:solidFill>
                      <a:schemeClr val="bg1"/>
                    </a:solidFill>
                  </a:rPr>
                  <a:t>2. </a:t>
                </a:r>
              </a:p>
              <a:p>
                <a:pPr algn="ctr"/>
                <a:r>
                  <a:rPr lang="en-GB" sz="2400" dirty="0">
                    <a:solidFill>
                      <a:schemeClr val="bg1"/>
                    </a:solidFill>
                  </a:rPr>
                  <a:t>Patient</a:t>
                </a:r>
              </a:p>
            </p:txBody>
          </p:sp>
        </p:grpSp>
        <p:grpSp>
          <p:nvGrpSpPr>
            <p:cNvPr id="11" name="Group 10">
              <a:extLst>
                <a:ext uri="{FF2B5EF4-FFF2-40B4-BE49-F238E27FC236}">
                  <a16:creationId xmlns:a16="http://schemas.microsoft.com/office/drawing/2014/main" id="{C4A53003-E386-3B04-2886-FD5FBD86A0E4}"/>
                </a:ext>
              </a:extLst>
            </p:cNvPr>
            <p:cNvGrpSpPr/>
            <p:nvPr/>
          </p:nvGrpSpPr>
          <p:grpSpPr>
            <a:xfrm>
              <a:off x="8971027" y="2774092"/>
              <a:ext cx="1979779" cy="1962506"/>
              <a:chOff x="3435633" y="3061278"/>
              <a:chExt cx="1889551" cy="1978591"/>
            </a:xfrm>
          </p:grpSpPr>
          <p:sp>
            <p:nvSpPr>
              <p:cNvPr id="27" name="Oval 26">
                <a:extLst>
                  <a:ext uri="{FF2B5EF4-FFF2-40B4-BE49-F238E27FC236}">
                    <a16:creationId xmlns:a16="http://schemas.microsoft.com/office/drawing/2014/main" id="{3F4620F8-8BF3-5ABD-12F5-0EBBBE0F4A9A}"/>
                  </a:ext>
                </a:extLst>
              </p:cNvPr>
              <p:cNvSpPr/>
              <p:nvPr/>
            </p:nvSpPr>
            <p:spPr>
              <a:xfrm>
                <a:off x="3435633" y="3061278"/>
                <a:ext cx="1889551" cy="1978591"/>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8" name="TextBox 27">
                <a:extLst>
                  <a:ext uri="{FF2B5EF4-FFF2-40B4-BE49-F238E27FC236}">
                    <a16:creationId xmlns:a16="http://schemas.microsoft.com/office/drawing/2014/main" id="{96815175-28A3-A6B2-54DA-B997F8554913}"/>
                  </a:ext>
                </a:extLst>
              </p:cNvPr>
              <p:cNvSpPr txBox="1"/>
              <p:nvPr/>
            </p:nvSpPr>
            <p:spPr>
              <a:xfrm>
                <a:off x="3709635" y="3655411"/>
                <a:ext cx="1257300" cy="837808"/>
              </a:xfrm>
              <a:prstGeom prst="rect">
                <a:avLst/>
              </a:prstGeom>
              <a:noFill/>
            </p:spPr>
            <p:txBody>
              <a:bodyPr wrap="square" rtlCol="0">
                <a:spAutoFit/>
              </a:bodyPr>
              <a:lstStyle/>
              <a:p>
                <a:pPr algn="ctr"/>
                <a:r>
                  <a:rPr lang="en-GB" sz="2400" dirty="0">
                    <a:solidFill>
                      <a:schemeClr val="bg1"/>
                    </a:solidFill>
                  </a:rPr>
                  <a:t>3. </a:t>
                </a:r>
              </a:p>
              <a:p>
                <a:pPr algn="ctr"/>
                <a:r>
                  <a:rPr lang="en-GB" sz="2400" dirty="0">
                    <a:solidFill>
                      <a:schemeClr val="bg1"/>
                    </a:solidFill>
                  </a:rPr>
                  <a:t>Staff</a:t>
                </a:r>
              </a:p>
            </p:txBody>
          </p:sp>
        </p:grpSp>
        <p:grpSp>
          <p:nvGrpSpPr>
            <p:cNvPr id="12" name="Group 11">
              <a:extLst>
                <a:ext uri="{FF2B5EF4-FFF2-40B4-BE49-F238E27FC236}">
                  <a16:creationId xmlns:a16="http://schemas.microsoft.com/office/drawing/2014/main" id="{E2410455-624A-F392-7561-C95E30A6F29A}"/>
                </a:ext>
              </a:extLst>
            </p:cNvPr>
            <p:cNvGrpSpPr/>
            <p:nvPr/>
          </p:nvGrpSpPr>
          <p:grpSpPr>
            <a:xfrm>
              <a:off x="3667527" y="1700285"/>
              <a:ext cx="1891510" cy="1839061"/>
              <a:chOff x="-3025613" y="-1014351"/>
              <a:chExt cx="1805305" cy="1854134"/>
            </a:xfrm>
          </p:grpSpPr>
          <p:sp>
            <p:nvSpPr>
              <p:cNvPr id="25" name="Oval 24">
                <a:extLst>
                  <a:ext uri="{FF2B5EF4-FFF2-40B4-BE49-F238E27FC236}">
                    <a16:creationId xmlns:a16="http://schemas.microsoft.com/office/drawing/2014/main" id="{957083FF-AF24-F68D-43DB-BFD0C4BD3712}"/>
                  </a:ext>
                </a:extLst>
              </p:cNvPr>
              <p:cNvSpPr/>
              <p:nvPr/>
            </p:nvSpPr>
            <p:spPr>
              <a:xfrm>
                <a:off x="-3025613" y="-1014351"/>
                <a:ext cx="1805305" cy="185413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6" name="TextBox 25">
                <a:extLst>
                  <a:ext uri="{FF2B5EF4-FFF2-40B4-BE49-F238E27FC236}">
                    <a16:creationId xmlns:a16="http://schemas.microsoft.com/office/drawing/2014/main" id="{0BD1E8F0-F28A-1515-7CC9-03E0548BD1B9}"/>
                  </a:ext>
                </a:extLst>
              </p:cNvPr>
              <p:cNvSpPr txBox="1"/>
              <p:nvPr/>
            </p:nvSpPr>
            <p:spPr>
              <a:xfrm>
                <a:off x="-2931345" y="-979519"/>
                <a:ext cx="1658481" cy="1582525"/>
              </a:xfrm>
              <a:prstGeom prst="rect">
                <a:avLst/>
              </a:prstGeom>
              <a:noFill/>
            </p:spPr>
            <p:txBody>
              <a:bodyPr wrap="square" rtlCol="0">
                <a:spAutoFit/>
              </a:bodyPr>
              <a:lstStyle/>
              <a:p>
                <a:pPr algn="ctr"/>
                <a:r>
                  <a:rPr lang="en-GB" sz="2400" dirty="0">
                    <a:solidFill>
                      <a:schemeClr val="bg1"/>
                    </a:solidFill>
                  </a:rPr>
                  <a:t>1. </a:t>
                </a:r>
              </a:p>
              <a:p>
                <a:pPr algn="ctr"/>
                <a:r>
                  <a:rPr lang="en-GB" sz="2400" dirty="0">
                    <a:solidFill>
                      <a:schemeClr val="bg1"/>
                    </a:solidFill>
                  </a:rPr>
                  <a:t>Task</a:t>
                </a:r>
              </a:p>
              <a:p>
                <a:pPr algn="ctr"/>
                <a:r>
                  <a:rPr lang="en-GB" sz="2400" dirty="0">
                    <a:solidFill>
                      <a:schemeClr val="bg1"/>
                    </a:solidFill>
                  </a:rPr>
                  <a:t>&amp; </a:t>
                </a:r>
              </a:p>
              <a:p>
                <a:pPr algn="ctr"/>
                <a:r>
                  <a:rPr lang="en-GB" sz="2400" dirty="0">
                    <a:solidFill>
                      <a:schemeClr val="bg1"/>
                    </a:solidFill>
                  </a:rPr>
                  <a:t>Technology</a:t>
                </a:r>
              </a:p>
            </p:txBody>
          </p:sp>
        </p:grpSp>
        <p:grpSp>
          <p:nvGrpSpPr>
            <p:cNvPr id="13" name="Group 12">
              <a:extLst>
                <a:ext uri="{FF2B5EF4-FFF2-40B4-BE49-F238E27FC236}">
                  <a16:creationId xmlns:a16="http://schemas.microsoft.com/office/drawing/2014/main" id="{5526D3BE-E42C-D83A-C81E-AAB822CDF715}"/>
                </a:ext>
              </a:extLst>
            </p:cNvPr>
            <p:cNvGrpSpPr/>
            <p:nvPr/>
          </p:nvGrpSpPr>
          <p:grpSpPr>
            <a:xfrm>
              <a:off x="2094936" y="4405128"/>
              <a:ext cx="2197455" cy="2299907"/>
              <a:chOff x="4537683" y="4541856"/>
              <a:chExt cx="2197455" cy="2299907"/>
            </a:xfrm>
          </p:grpSpPr>
          <p:sp>
            <p:nvSpPr>
              <p:cNvPr id="23" name="Oval 22">
                <a:extLst>
                  <a:ext uri="{FF2B5EF4-FFF2-40B4-BE49-F238E27FC236}">
                    <a16:creationId xmlns:a16="http://schemas.microsoft.com/office/drawing/2014/main" id="{60F132AC-D6B9-E66C-D254-5C323E48E354}"/>
                  </a:ext>
                </a:extLst>
              </p:cNvPr>
              <p:cNvSpPr/>
              <p:nvPr/>
            </p:nvSpPr>
            <p:spPr>
              <a:xfrm>
                <a:off x="4537683" y="4541856"/>
                <a:ext cx="2197455" cy="2299907"/>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24" name="TextBox 23">
                <a:extLst>
                  <a:ext uri="{FF2B5EF4-FFF2-40B4-BE49-F238E27FC236}">
                    <a16:creationId xmlns:a16="http://schemas.microsoft.com/office/drawing/2014/main" id="{B49A43B1-D780-D5D9-C9A6-2A92EA385D3B}"/>
                  </a:ext>
                </a:extLst>
              </p:cNvPr>
              <p:cNvSpPr txBox="1"/>
              <p:nvPr/>
            </p:nvSpPr>
            <p:spPr>
              <a:xfrm>
                <a:off x="4858908" y="4863945"/>
                <a:ext cx="1552829" cy="1431161"/>
              </a:xfrm>
              <a:prstGeom prst="rect">
                <a:avLst/>
              </a:prstGeom>
              <a:solidFill>
                <a:srgbClr val="92D050"/>
              </a:solidFill>
            </p:spPr>
            <p:txBody>
              <a:bodyPr wrap="square" rtlCol="0">
                <a:spAutoFit/>
              </a:bodyPr>
              <a:lstStyle/>
              <a:p>
                <a:pPr algn="ctr"/>
                <a:r>
                  <a:rPr lang="en-GB" sz="2400" dirty="0">
                    <a:solidFill>
                      <a:schemeClr val="bg1"/>
                    </a:solidFill>
                  </a:rPr>
                  <a:t>6.</a:t>
                </a:r>
              </a:p>
              <a:p>
                <a:pPr algn="ctr"/>
                <a:r>
                  <a:rPr lang="en-GB" sz="2100" dirty="0">
                    <a:solidFill>
                      <a:schemeClr val="bg1"/>
                    </a:solidFill>
                  </a:rPr>
                  <a:t>Organisation</a:t>
                </a:r>
              </a:p>
              <a:p>
                <a:pPr algn="ctr"/>
                <a:r>
                  <a:rPr lang="en-GB" sz="2100" dirty="0">
                    <a:solidFill>
                      <a:schemeClr val="bg1"/>
                    </a:solidFill>
                  </a:rPr>
                  <a:t>&amp; Management</a:t>
                </a:r>
              </a:p>
            </p:txBody>
          </p:sp>
        </p:grpSp>
        <p:grpSp>
          <p:nvGrpSpPr>
            <p:cNvPr id="14" name="Group 13">
              <a:extLst>
                <a:ext uri="{FF2B5EF4-FFF2-40B4-BE49-F238E27FC236}">
                  <a16:creationId xmlns:a16="http://schemas.microsoft.com/office/drawing/2014/main" id="{87284F42-D76F-BC86-542B-51D8CCA8502F}"/>
                </a:ext>
              </a:extLst>
            </p:cNvPr>
            <p:cNvGrpSpPr/>
            <p:nvPr/>
          </p:nvGrpSpPr>
          <p:grpSpPr>
            <a:xfrm>
              <a:off x="692323" y="2600617"/>
              <a:ext cx="1954307" cy="2175178"/>
              <a:chOff x="4517492" y="3798548"/>
              <a:chExt cx="1954307" cy="2175178"/>
            </a:xfrm>
          </p:grpSpPr>
          <p:sp>
            <p:nvSpPr>
              <p:cNvPr id="21" name="Oval 20">
                <a:extLst>
                  <a:ext uri="{FF2B5EF4-FFF2-40B4-BE49-F238E27FC236}">
                    <a16:creationId xmlns:a16="http://schemas.microsoft.com/office/drawing/2014/main" id="{32BA516E-CB2F-3C61-0E7A-73E919D76C31}"/>
                  </a:ext>
                </a:extLst>
              </p:cNvPr>
              <p:cNvSpPr/>
              <p:nvPr/>
            </p:nvSpPr>
            <p:spPr>
              <a:xfrm>
                <a:off x="4517492" y="3798548"/>
                <a:ext cx="1954307" cy="2175178"/>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22" name="TextBox 21">
                <a:extLst>
                  <a:ext uri="{FF2B5EF4-FFF2-40B4-BE49-F238E27FC236}">
                    <a16:creationId xmlns:a16="http://schemas.microsoft.com/office/drawing/2014/main" id="{036C29C4-23E2-59F8-575E-803C41D2E3A5}"/>
                  </a:ext>
                </a:extLst>
              </p:cNvPr>
              <p:cNvSpPr txBox="1"/>
              <p:nvPr/>
            </p:nvSpPr>
            <p:spPr>
              <a:xfrm>
                <a:off x="4663146" y="4285972"/>
                <a:ext cx="1706605" cy="1200329"/>
              </a:xfrm>
              <a:prstGeom prst="rect">
                <a:avLst/>
              </a:prstGeom>
              <a:solidFill>
                <a:srgbClr val="92D050"/>
              </a:solidFill>
            </p:spPr>
            <p:txBody>
              <a:bodyPr wrap="square" rtlCol="0">
                <a:spAutoFit/>
              </a:bodyPr>
              <a:lstStyle/>
              <a:p>
                <a:pPr algn="ctr"/>
                <a:r>
                  <a:rPr lang="en-GB" sz="2400" dirty="0">
                    <a:solidFill>
                      <a:schemeClr val="bg1"/>
                    </a:solidFill>
                  </a:rPr>
                  <a:t>7. Institutional</a:t>
                </a:r>
              </a:p>
              <a:p>
                <a:pPr algn="ctr"/>
                <a:r>
                  <a:rPr lang="en-GB" sz="2400" dirty="0">
                    <a:solidFill>
                      <a:schemeClr val="bg1"/>
                    </a:solidFill>
                  </a:rPr>
                  <a:t>Context</a:t>
                </a:r>
              </a:p>
            </p:txBody>
          </p:sp>
        </p:grpSp>
        <p:grpSp>
          <p:nvGrpSpPr>
            <p:cNvPr id="15" name="Group 14">
              <a:extLst>
                <a:ext uri="{FF2B5EF4-FFF2-40B4-BE49-F238E27FC236}">
                  <a16:creationId xmlns:a16="http://schemas.microsoft.com/office/drawing/2014/main" id="{03F0989A-F75E-EB28-78D8-CFC54B859F0F}"/>
                </a:ext>
              </a:extLst>
            </p:cNvPr>
            <p:cNvGrpSpPr/>
            <p:nvPr/>
          </p:nvGrpSpPr>
          <p:grpSpPr>
            <a:xfrm>
              <a:off x="7713304" y="4727217"/>
              <a:ext cx="1891510" cy="1962505"/>
              <a:chOff x="6287881" y="1844845"/>
              <a:chExt cx="1891510" cy="1962505"/>
            </a:xfrm>
          </p:grpSpPr>
          <p:sp>
            <p:nvSpPr>
              <p:cNvPr id="19" name="Oval 18">
                <a:extLst>
                  <a:ext uri="{FF2B5EF4-FFF2-40B4-BE49-F238E27FC236}">
                    <a16:creationId xmlns:a16="http://schemas.microsoft.com/office/drawing/2014/main" id="{AEBFC6F7-D8F0-8EC8-295D-8E665CA936D1}"/>
                  </a:ext>
                </a:extLst>
              </p:cNvPr>
              <p:cNvSpPr/>
              <p:nvPr/>
            </p:nvSpPr>
            <p:spPr>
              <a:xfrm>
                <a:off x="6287881" y="1844845"/>
                <a:ext cx="1891510" cy="1962505"/>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0" name="TextBox 19">
                <a:extLst>
                  <a:ext uri="{FF2B5EF4-FFF2-40B4-BE49-F238E27FC236}">
                    <a16:creationId xmlns:a16="http://schemas.microsoft.com/office/drawing/2014/main" id="{1361E0BE-436B-522B-F9F1-353346681236}"/>
                  </a:ext>
                </a:extLst>
              </p:cNvPr>
              <p:cNvSpPr txBox="1"/>
              <p:nvPr/>
            </p:nvSpPr>
            <p:spPr>
              <a:xfrm>
                <a:off x="6391209" y="2331251"/>
                <a:ext cx="1771432" cy="830997"/>
              </a:xfrm>
              <a:prstGeom prst="rect">
                <a:avLst/>
              </a:prstGeom>
              <a:noFill/>
            </p:spPr>
            <p:txBody>
              <a:bodyPr wrap="square" rtlCol="0">
                <a:spAutoFit/>
              </a:bodyPr>
              <a:lstStyle/>
              <a:p>
                <a:pPr algn="ctr"/>
                <a:r>
                  <a:rPr lang="en-GB" sz="2400" dirty="0">
                    <a:solidFill>
                      <a:schemeClr val="bg1"/>
                    </a:solidFill>
                  </a:rPr>
                  <a:t>4. </a:t>
                </a:r>
              </a:p>
              <a:p>
                <a:pPr algn="ctr"/>
                <a:r>
                  <a:rPr lang="en-GB" sz="2400" dirty="0">
                    <a:solidFill>
                      <a:schemeClr val="bg1"/>
                    </a:solidFill>
                  </a:rPr>
                  <a:t>Team</a:t>
                </a:r>
              </a:p>
            </p:txBody>
          </p:sp>
        </p:grpSp>
        <p:grpSp>
          <p:nvGrpSpPr>
            <p:cNvPr id="16" name="Group 15">
              <a:extLst>
                <a:ext uri="{FF2B5EF4-FFF2-40B4-BE49-F238E27FC236}">
                  <a16:creationId xmlns:a16="http://schemas.microsoft.com/office/drawing/2014/main" id="{8B7990DE-6E77-3796-2C89-2EB43BF914E2}"/>
                </a:ext>
              </a:extLst>
            </p:cNvPr>
            <p:cNvGrpSpPr/>
            <p:nvPr/>
          </p:nvGrpSpPr>
          <p:grpSpPr>
            <a:xfrm>
              <a:off x="4993521" y="4727217"/>
              <a:ext cx="1891510" cy="2018524"/>
              <a:chOff x="7180712" y="4700315"/>
              <a:chExt cx="1891510" cy="2018524"/>
            </a:xfrm>
          </p:grpSpPr>
          <p:sp>
            <p:nvSpPr>
              <p:cNvPr id="17" name="Oval 16">
                <a:extLst>
                  <a:ext uri="{FF2B5EF4-FFF2-40B4-BE49-F238E27FC236}">
                    <a16:creationId xmlns:a16="http://schemas.microsoft.com/office/drawing/2014/main" id="{BB370C70-98E6-FA1B-4867-8D851C37F359}"/>
                  </a:ext>
                </a:extLst>
              </p:cNvPr>
              <p:cNvSpPr/>
              <p:nvPr/>
            </p:nvSpPr>
            <p:spPr>
              <a:xfrm>
                <a:off x="7180713" y="4700315"/>
                <a:ext cx="1891509" cy="201852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dirty="0"/>
              </a:p>
            </p:txBody>
          </p:sp>
          <p:sp>
            <p:nvSpPr>
              <p:cNvPr id="18" name="TextBox 17">
                <a:extLst>
                  <a:ext uri="{FF2B5EF4-FFF2-40B4-BE49-F238E27FC236}">
                    <a16:creationId xmlns:a16="http://schemas.microsoft.com/office/drawing/2014/main" id="{DC7739A7-A970-B248-FEFB-1BFAF54BED72}"/>
                  </a:ext>
                </a:extLst>
              </p:cNvPr>
              <p:cNvSpPr txBox="1"/>
              <p:nvPr/>
            </p:nvSpPr>
            <p:spPr>
              <a:xfrm>
                <a:off x="7180712" y="5228433"/>
                <a:ext cx="1828748" cy="830997"/>
              </a:xfrm>
              <a:prstGeom prst="rect">
                <a:avLst/>
              </a:prstGeom>
              <a:noFill/>
            </p:spPr>
            <p:txBody>
              <a:bodyPr wrap="square" rtlCol="0">
                <a:spAutoFit/>
              </a:bodyPr>
              <a:lstStyle/>
              <a:p>
                <a:pPr algn="ctr"/>
                <a:r>
                  <a:rPr lang="en-GB" sz="2400" dirty="0">
                    <a:solidFill>
                      <a:schemeClr val="bg1"/>
                    </a:solidFill>
                  </a:rPr>
                  <a:t>5. Work Environment</a:t>
                </a:r>
              </a:p>
            </p:txBody>
          </p:sp>
        </p:grpSp>
      </p:grpSp>
      <p:sp>
        <p:nvSpPr>
          <p:cNvPr id="32" name="Subtitle 2">
            <a:extLst>
              <a:ext uri="{FF2B5EF4-FFF2-40B4-BE49-F238E27FC236}">
                <a16:creationId xmlns:a16="http://schemas.microsoft.com/office/drawing/2014/main" id="{0201D3E6-86D0-3A9E-8191-9ED9C892AAFB}"/>
              </a:ext>
            </a:extLst>
          </p:cNvPr>
          <p:cNvSpPr txBox="1">
            <a:spLocks/>
          </p:cNvSpPr>
          <p:nvPr/>
        </p:nvSpPr>
        <p:spPr>
          <a:xfrm>
            <a:off x="9958912" y="5799169"/>
            <a:ext cx="2182761" cy="96885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Edinburgh</a:t>
            </a:r>
          </a:p>
          <a:p>
            <a:pPr>
              <a:spcBef>
                <a:spcPts val="0"/>
              </a:spcBef>
            </a:pPr>
            <a:endParaRPr lang="en-GB" sz="1400" dirty="0"/>
          </a:p>
        </p:txBody>
      </p:sp>
    </p:spTree>
    <p:extLst>
      <p:ext uri="{BB962C8B-B14F-4D97-AF65-F5344CB8AC3E}">
        <p14:creationId xmlns:p14="http://schemas.microsoft.com/office/powerpoint/2010/main" val="3446502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7"/>
            <a:ext cx="9144000" cy="715752"/>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312956" y="739392"/>
            <a:ext cx="3358533" cy="523220"/>
          </a:xfrm>
          <a:prstGeom prst="rect">
            <a:avLst/>
          </a:prstGeom>
          <a:noFill/>
        </p:spPr>
        <p:txBody>
          <a:bodyPr wrap="square">
            <a:spAutoFit/>
          </a:bodyPr>
          <a:lstStyle/>
          <a:p>
            <a:r>
              <a:rPr lang="en-GB" sz="2800" u="sng" dirty="0">
                <a:latin typeface="Calibri" panose="020F0502020204030204" pitchFamily="34" charset="0"/>
                <a:ea typeface="Calibri" panose="020F0502020204030204" pitchFamily="34" charset="0"/>
                <a:cs typeface="Times New Roman" panose="02020603050405020304" pitchFamily="18" charset="0"/>
              </a:rPr>
              <a:t>Departmental Layout</a:t>
            </a:r>
            <a:r>
              <a:rPr lang="en-GB" sz="2800" dirty="0">
                <a:latin typeface="Calibri" panose="020F0502020204030204" pitchFamily="34" charset="0"/>
                <a:ea typeface="Calibri" panose="020F0502020204030204" pitchFamily="34" charset="0"/>
                <a:cs typeface="Times New Roman" panose="02020603050405020304" pitchFamily="18" charset="0"/>
              </a:rPr>
              <a:t>:</a:t>
            </a:r>
          </a:p>
        </p:txBody>
      </p:sp>
      <p:grpSp>
        <p:nvGrpSpPr>
          <p:cNvPr id="3" name="Group 2">
            <a:extLst>
              <a:ext uri="{FF2B5EF4-FFF2-40B4-BE49-F238E27FC236}">
                <a16:creationId xmlns:a16="http://schemas.microsoft.com/office/drawing/2014/main" id="{823006B5-974E-3CB5-1D3C-DA1860F68F9A}"/>
              </a:ext>
            </a:extLst>
          </p:cNvPr>
          <p:cNvGrpSpPr/>
          <p:nvPr/>
        </p:nvGrpSpPr>
        <p:grpSpPr>
          <a:xfrm>
            <a:off x="5424414" y="1323118"/>
            <a:ext cx="6620101" cy="5444906"/>
            <a:chOff x="5195154" y="827892"/>
            <a:chExt cx="6688928" cy="5444906"/>
          </a:xfrm>
        </p:grpSpPr>
        <p:grpSp>
          <p:nvGrpSpPr>
            <p:cNvPr id="5" name="Group 4">
              <a:extLst>
                <a:ext uri="{FF2B5EF4-FFF2-40B4-BE49-F238E27FC236}">
                  <a16:creationId xmlns:a16="http://schemas.microsoft.com/office/drawing/2014/main" id="{B31696B4-D3CD-FDFB-2AB8-4D1977C61F77}"/>
                </a:ext>
              </a:extLst>
            </p:cNvPr>
            <p:cNvGrpSpPr/>
            <p:nvPr/>
          </p:nvGrpSpPr>
          <p:grpSpPr>
            <a:xfrm>
              <a:off x="5195154" y="827892"/>
              <a:ext cx="6144207" cy="5444906"/>
              <a:chOff x="1029317" y="562365"/>
              <a:chExt cx="6144207" cy="5444906"/>
            </a:xfrm>
          </p:grpSpPr>
          <p:cxnSp>
            <p:nvCxnSpPr>
              <p:cNvPr id="16" name="Straight Connector 15">
                <a:extLst>
                  <a:ext uri="{FF2B5EF4-FFF2-40B4-BE49-F238E27FC236}">
                    <a16:creationId xmlns:a16="http://schemas.microsoft.com/office/drawing/2014/main" id="{09CB28F4-CD26-D586-8299-AA2E59D7A155}"/>
                  </a:ext>
                </a:extLst>
              </p:cNvPr>
              <p:cNvCxnSpPr>
                <a:cxnSpLocks/>
              </p:cNvCxnSpPr>
              <p:nvPr/>
            </p:nvCxnSpPr>
            <p:spPr>
              <a:xfrm>
                <a:off x="1064587" y="2894811"/>
                <a:ext cx="132399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F57A34-5C9D-DCE3-8AA0-97FBDBE68639}"/>
                  </a:ext>
                </a:extLst>
              </p:cNvPr>
              <p:cNvCxnSpPr>
                <a:cxnSpLocks/>
              </p:cNvCxnSpPr>
              <p:nvPr/>
            </p:nvCxnSpPr>
            <p:spPr>
              <a:xfrm>
                <a:off x="1134502" y="4066070"/>
                <a:ext cx="1314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7306ACF-FD76-DB16-388A-D204D8362794}"/>
                  </a:ext>
                </a:extLst>
              </p:cNvPr>
              <p:cNvCxnSpPr>
                <a:cxnSpLocks/>
              </p:cNvCxnSpPr>
              <p:nvPr/>
            </p:nvCxnSpPr>
            <p:spPr>
              <a:xfrm flipV="1">
                <a:off x="3104161" y="4352526"/>
                <a:ext cx="0" cy="161912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BA87B24-3983-4325-76A1-992E3DE4FF98}"/>
                  </a:ext>
                </a:extLst>
              </p:cNvPr>
              <p:cNvCxnSpPr>
                <a:cxnSpLocks/>
              </p:cNvCxnSpPr>
              <p:nvPr/>
            </p:nvCxnSpPr>
            <p:spPr>
              <a:xfrm flipV="1">
                <a:off x="4416437" y="4317768"/>
                <a:ext cx="0" cy="161912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D8A1652-35DF-979B-89CD-06DA12373F03}"/>
                  </a:ext>
                </a:extLst>
              </p:cNvPr>
              <p:cNvCxnSpPr>
                <a:cxnSpLocks/>
              </p:cNvCxnSpPr>
              <p:nvPr/>
            </p:nvCxnSpPr>
            <p:spPr>
              <a:xfrm flipH="1" flipV="1">
                <a:off x="3046559" y="1924289"/>
                <a:ext cx="160" cy="135314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BB372C6-EE4E-E565-5AEF-C0C1EFDE37E6}"/>
                  </a:ext>
                </a:extLst>
              </p:cNvPr>
              <p:cNvCxnSpPr>
                <a:cxnSpLocks/>
              </p:cNvCxnSpPr>
              <p:nvPr/>
            </p:nvCxnSpPr>
            <p:spPr>
              <a:xfrm flipV="1">
                <a:off x="3046719" y="3268872"/>
                <a:ext cx="0" cy="5568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65CF914-7405-09BB-4F16-01F120B99833}"/>
                  </a:ext>
                </a:extLst>
              </p:cNvPr>
              <p:cNvCxnSpPr>
                <a:cxnSpLocks/>
              </p:cNvCxnSpPr>
              <p:nvPr/>
            </p:nvCxnSpPr>
            <p:spPr>
              <a:xfrm>
                <a:off x="3012633" y="3815242"/>
                <a:ext cx="1458531" cy="288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7745546-1EA6-3A8C-6525-973F5BB65A73}"/>
                  </a:ext>
                </a:extLst>
              </p:cNvPr>
              <p:cNvCxnSpPr>
                <a:cxnSpLocks/>
              </p:cNvCxnSpPr>
              <p:nvPr/>
            </p:nvCxnSpPr>
            <p:spPr>
              <a:xfrm>
                <a:off x="3021812" y="3290710"/>
                <a:ext cx="140329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C3DC9F9-44A2-06DD-E7EE-4C0D782B8304}"/>
                  </a:ext>
                </a:extLst>
              </p:cNvPr>
              <p:cNvCxnSpPr>
                <a:cxnSpLocks/>
              </p:cNvCxnSpPr>
              <p:nvPr/>
            </p:nvCxnSpPr>
            <p:spPr>
              <a:xfrm>
                <a:off x="6072249" y="3244078"/>
                <a:ext cx="0" cy="110844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8929F0A-6D54-85BD-E980-E52A6DA05678}"/>
                  </a:ext>
                </a:extLst>
              </p:cNvPr>
              <p:cNvCxnSpPr>
                <a:cxnSpLocks/>
              </p:cNvCxnSpPr>
              <p:nvPr/>
            </p:nvCxnSpPr>
            <p:spPr>
              <a:xfrm>
                <a:off x="4457740" y="1888657"/>
                <a:ext cx="0" cy="14648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ED84BE1-5A57-2308-20A2-9FF51A3EA096}"/>
                  </a:ext>
                </a:extLst>
              </p:cNvPr>
              <p:cNvCxnSpPr>
                <a:cxnSpLocks/>
              </p:cNvCxnSpPr>
              <p:nvPr/>
            </p:nvCxnSpPr>
            <p:spPr>
              <a:xfrm>
                <a:off x="2428850" y="4066070"/>
                <a:ext cx="713833" cy="32357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008A4D-EAD9-5156-B876-FDDE27BAE0C5}"/>
                  </a:ext>
                </a:extLst>
              </p:cNvPr>
              <p:cNvCxnSpPr>
                <a:cxnSpLocks/>
              </p:cNvCxnSpPr>
              <p:nvPr/>
            </p:nvCxnSpPr>
            <p:spPr>
              <a:xfrm>
                <a:off x="3076663" y="4352526"/>
                <a:ext cx="3019336" cy="326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255D7AA-C0D6-5C62-0D69-00C861E2DE26}"/>
                  </a:ext>
                </a:extLst>
              </p:cNvPr>
              <p:cNvCxnSpPr>
                <a:cxnSpLocks/>
              </p:cNvCxnSpPr>
              <p:nvPr/>
            </p:nvCxnSpPr>
            <p:spPr>
              <a:xfrm flipV="1">
                <a:off x="1108516" y="605642"/>
                <a:ext cx="0" cy="539117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930B3E54-9879-3354-F20F-89E7705FACF2}"/>
                  </a:ext>
                </a:extLst>
              </p:cNvPr>
              <p:cNvSpPr txBox="1"/>
              <p:nvPr/>
            </p:nvSpPr>
            <p:spPr>
              <a:xfrm>
                <a:off x="3012633" y="4821173"/>
                <a:ext cx="1412473" cy="707886"/>
              </a:xfrm>
              <a:prstGeom prst="rect">
                <a:avLst/>
              </a:prstGeom>
              <a:noFill/>
            </p:spPr>
            <p:txBody>
              <a:bodyPr wrap="square" rtlCol="0">
                <a:spAutoFit/>
              </a:bodyPr>
              <a:lstStyle/>
              <a:p>
                <a:pPr algn="ctr"/>
                <a:r>
                  <a:rPr lang="en-GB" sz="2000" b="1"/>
                  <a:t> Equipment Rooms</a:t>
                </a:r>
                <a:endParaRPr lang="en-GB" sz="2000" b="1" dirty="0"/>
              </a:p>
            </p:txBody>
          </p:sp>
          <p:sp>
            <p:nvSpPr>
              <p:cNvPr id="30" name="TextBox 29">
                <a:extLst>
                  <a:ext uri="{FF2B5EF4-FFF2-40B4-BE49-F238E27FC236}">
                    <a16:creationId xmlns:a16="http://schemas.microsoft.com/office/drawing/2014/main" id="{F9B0B493-8EF3-EA45-3210-00C341C6D989}"/>
                  </a:ext>
                </a:extLst>
              </p:cNvPr>
              <p:cNvSpPr txBox="1"/>
              <p:nvPr/>
            </p:nvSpPr>
            <p:spPr>
              <a:xfrm>
                <a:off x="1477282" y="4483202"/>
                <a:ext cx="1086865" cy="1015663"/>
              </a:xfrm>
              <a:prstGeom prst="rect">
                <a:avLst/>
              </a:prstGeom>
              <a:noFill/>
            </p:spPr>
            <p:txBody>
              <a:bodyPr wrap="square" rtlCol="0">
                <a:spAutoFit/>
              </a:bodyPr>
              <a:lstStyle/>
              <a:p>
                <a:pPr algn="ctr"/>
                <a:r>
                  <a:rPr lang="en-GB" sz="2000" b="1" dirty="0"/>
                  <a:t>3T Scanner Room</a:t>
                </a:r>
              </a:p>
            </p:txBody>
          </p:sp>
          <p:sp>
            <p:nvSpPr>
              <p:cNvPr id="31" name="TextBox 30">
                <a:extLst>
                  <a:ext uri="{FF2B5EF4-FFF2-40B4-BE49-F238E27FC236}">
                    <a16:creationId xmlns:a16="http://schemas.microsoft.com/office/drawing/2014/main" id="{A84CED33-4C2B-7FE3-F570-DBF23062FECD}"/>
                  </a:ext>
                </a:extLst>
              </p:cNvPr>
              <p:cNvSpPr txBox="1"/>
              <p:nvPr/>
            </p:nvSpPr>
            <p:spPr>
              <a:xfrm>
                <a:off x="1029317" y="3172616"/>
                <a:ext cx="1376273" cy="707886"/>
              </a:xfrm>
              <a:prstGeom prst="rect">
                <a:avLst/>
              </a:prstGeom>
              <a:noFill/>
            </p:spPr>
            <p:txBody>
              <a:bodyPr wrap="square" rtlCol="0">
                <a:spAutoFit/>
              </a:bodyPr>
              <a:lstStyle/>
              <a:p>
                <a:pPr algn="ctr"/>
                <a:r>
                  <a:rPr lang="en-GB" sz="2000" b="1" dirty="0"/>
                  <a:t>Control Room</a:t>
                </a:r>
              </a:p>
            </p:txBody>
          </p:sp>
          <p:sp>
            <p:nvSpPr>
              <p:cNvPr id="32" name="TextBox 31">
                <a:extLst>
                  <a:ext uri="{FF2B5EF4-FFF2-40B4-BE49-F238E27FC236}">
                    <a16:creationId xmlns:a16="http://schemas.microsoft.com/office/drawing/2014/main" id="{8A49DDD6-199F-0CED-41E4-8DDF32A74D02}"/>
                  </a:ext>
                </a:extLst>
              </p:cNvPr>
              <p:cNvSpPr txBox="1"/>
              <p:nvPr/>
            </p:nvSpPr>
            <p:spPr>
              <a:xfrm>
                <a:off x="3162455" y="2168688"/>
                <a:ext cx="1207979" cy="707886"/>
              </a:xfrm>
              <a:prstGeom prst="rect">
                <a:avLst/>
              </a:prstGeom>
              <a:noFill/>
            </p:spPr>
            <p:txBody>
              <a:bodyPr wrap="square" rtlCol="0">
                <a:spAutoFit/>
              </a:bodyPr>
              <a:lstStyle/>
              <a:p>
                <a:pPr algn="ctr"/>
                <a:r>
                  <a:rPr lang="en-GB" sz="2000" b="1" dirty="0"/>
                  <a:t>Induction Room</a:t>
                </a:r>
              </a:p>
            </p:txBody>
          </p:sp>
          <p:cxnSp>
            <p:nvCxnSpPr>
              <p:cNvPr id="33" name="Straight Connector 32">
                <a:extLst>
                  <a:ext uri="{FF2B5EF4-FFF2-40B4-BE49-F238E27FC236}">
                    <a16:creationId xmlns:a16="http://schemas.microsoft.com/office/drawing/2014/main" id="{7D974833-AC8A-2372-9531-8373C736580B}"/>
                  </a:ext>
                </a:extLst>
              </p:cNvPr>
              <p:cNvCxnSpPr>
                <a:cxnSpLocks/>
              </p:cNvCxnSpPr>
              <p:nvPr/>
            </p:nvCxnSpPr>
            <p:spPr>
              <a:xfrm>
                <a:off x="1127684" y="5960590"/>
                <a:ext cx="3330056" cy="137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E072A0D-1980-027B-BD70-AD7B2FC7886C}"/>
                  </a:ext>
                </a:extLst>
              </p:cNvPr>
              <p:cNvCxnSpPr>
                <a:cxnSpLocks/>
              </p:cNvCxnSpPr>
              <p:nvPr/>
            </p:nvCxnSpPr>
            <p:spPr>
              <a:xfrm flipH="1" flipV="1">
                <a:off x="2395389" y="1888657"/>
                <a:ext cx="13525" cy="217741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F0CAD01-0DE5-63CA-5DE3-248C9C0EC8DF}"/>
                  </a:ext>
                </a:extLst>
              </p:cNvPr>
              <p:cNvCxnSpPr>
                <a:cxnSpLocks/>
              </p:cNvCxnSpPr>
              <p:nvPr/>
            </p:nvCxnSpPr>
            <p:spPr>
              <a:xfrm>
                <a:off x="3021812" y="1888657"/>
                <a:ext cx="2622926" cy="982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E6F0B37-0380-DE63-5363-EAA349797723}"/>
                  </a:ext>
                </a:extLst>
              </p:cNvPr>
              <p:cNvCxnSpPr>
                <a:cxnSpLocks/>
              </p:cNvCxnSpPr>
              <p:nvPr/>
            </p:nvCxnSpPr>
            <p:spPr>
              <a:xfrm>
                <a:off x="2364143" y="187678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E8DE1A5-F359-986A-30F3-E926BD9A8E98}"/>
                  </a:ext>
                </a:extLst>
              </p:cNvPr>
              <p:cNvCxnSpPr>
                <a:cxnSpLocks/>
              </p:cNvCxnSpPr>
              <p:nvPr/>
            </p:nvCxnSpPr>
            <p:spPr>
              <a:xfrm>
                <a:off x="5644738" y="1876782"/>
                <a:ext cx="0" cy="19384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45828CC-58D9-7238-D46D-4F5212F83EFB}"/>
                  </a:ext>
                </a:extLst>
              </p:cNvPr>
              <p:cNvCxnSpPr>
                <a:cxnSpLocks/>
              </p:cNvCxnSpPr>
              <p:nvPr/>
            </p:nvCxnSpPr>
            <p:spPr>
              <a:xfrm>
                <a:off x="4310674" y="3815242"/>
                <a:ext cx="133406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5939141-F33D-274A-8D81-49B0836D5376}"/>
                  </a:ext>
                </a:extLst>
              </p:cNvPr>
              <p:cNvCxnSpPr>
                <a:cxnSpLocks/>
              </p:cNvCxnSpPr>
              <p:nvPr/>
            </p:nvCxnSpPr>
            <p:spPr>
              <a:xfrm flipV="1">
                <a:off x="5644738" y="3811979"/>
                <a:ext cx="451262" cy="326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A008EDC-83B1-C8FB-163C-AE9E4490B3EC}"/>
                  </a:ext>
                </a:extLst>
              </p:cNvPr>
              <p:cNvCxnSpPr>
                <a:cxnSpLocks/>
              </p:cNvCxnSpPr>
              <p:nvPr/>
            </p:nvCxnSpPr>
            <p:spPr>
              <a:xfrm flipV="1">
                <a:off x="5644738" y="3250013"/>
                <a:ext cx="451262" cy="326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AD58787-FE18-4DEB-C215-E571CD2A5E53}"/>
                  </a:ext>
                </a:extLst>
              </p:cNvPr>
              <p:cNvCxnSpPr>
                <a:cxnSpLocks/>
              </p:cNvCxnSpPr>
              <p:nvPr/>
            </p:nvCxnSpPr>
            <p:spPr>
              <a:xfrm>
                <a:off x="4459289" y="3253460"/>
                <a:ext cx="0" cy="57116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63ADDDBB-C5E7-D2BE-EC8D-0B394C4D05E2}"/>
                  </a:ext>
                </a:extLst>
              </p:cNvPr>
              <p:cNvSpPr txBox="1"/>
              <p:nvPr/>
            </p:nvSpPr>
            <p:spPr>
              <a:xfrm>
                <a:off x="4441725" y="2413188"/>
                <a:ext cx="1207979" cy="707886"/>
              </a:xfrm>
              <a:prstGeom prst="rect">
                <a:avLst/>
              </a:prstGeom>
              <a:noFill/>
            </p:spPr>
            <p:txBody>
              <a:bodyPr wrap="square" rtlCol="0">
                <a:spAutoFit/>
              </a:bodyPr>
              <a:lstStyle/>
              <a:p>
                <a:pPr algn="ctr"/>
                <a:r>
                  <a:rPr lang="en-GB" sz="2000" b="1" dirty="0"/>
                  <a:t>Recovery Room</a:t>
                </a:r>
              </a:p>
            </p:txBody>
          </p:sp>
          <p:cxnSp>
            <p:nvCxnSpPr>
              <p:cNvPr id="43" name="Straight Connector 42">
                <a:extLst>
                  <a:ext uri="{FF2B5EF4-FFF2-40B4-BE49-F238E27FC236}">
                    <a16:creationId xmlns:a16="http://schemas.microsoft.com/office/drawing/2014/main" id="{B4671902-876D-3567-355C-9E63E657B373}"/>
                  </a:ext>
                </a:extLst>
              </p:cNvPr>
              <p:cNvCxnSpPr>
                <a:cxnSpLocks/>
              </p:cNvCxnSpPr>
              <p:nvPr/>
            </p:nvCxnSpPr>
            <p:spPr>
              <a:xfrm>
                <a:off x="3276564" y="187678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D9B7A26-18E1-5E9E-7520-CEF703CA48BF}"/>
                  </a:ext>
                </a:extLst>
              </p:cNvPr>
              <p:cNvCxnSpPr>
                <a:cxnSpLocks/>
              </p:cNvCxnSpPr>
              <p:nvPr/>
            </p:nvCxnSpPr>
            <p:spPr>
              <a:xfrm>
                <a:off x="4648871" y="187678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304A735-DC15-522A-7270-9FF15EA29CC6}"/>
                  </a:ext>
                </a:extLst>
              </p:cNvPr>
              <p:cNvCxnSpPr>
                <a:cxnSpLocks/>
              </p:cNvCxnSpPr>
              <p:nvPr/>
            </p:nvCxnSpPr>
            <p:spPr>
              <a:xfrm flipH="1">
                <a:off x="3046145" y="2519647"/>
                <a:ext cx="2696" cy="326822"/>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75656F3-037B-3CE6-396F-57A3E6AD55A2}"/>
                  </a:ext>
                </a:extLst>
              </p:cNvPr>
              <p:cNvCxnSpPr>
                <a:cxnSpLocks/>
              </p:cNvCxnSpPr>
              <p:nvPr/>
            </p:nvCxnSpPr>
            <p:spPr>
              <a:xfrm flipH="1">
                <a:off x="2402894" y="3491437"/>
                <a:ext cx="2696" cy="326822"/>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931D2D47-E6A8-D04F-18B0-02E7661D57D2}"/>
                  </a:ext>
                </a:extLst>
              </p:cNvPr>
              <p:cNvCxnSpPr>
                <a:cxnSpLocks/>
              </p:cNvCxnSpPr>
              <p:nvPr/>
            </p:nvCxnSpPr>
            <p:spPr>
              <a:xfrm>
                <a:off x="2536070" y="4113663"/>
                <a:ext cx="449111" cy="203846"/>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109B507-51FE-4A6D-D661-06F3C677EB6F}"/>
                  </a:ext>
                </a:extLst>
              </p:cNvPr>
              <p:cNvCxnSpPr>
                <a:cxnSpLocks/>
              </p:cNvCxnSpPr>
              <p:nvPr/>
            </p:nvCxnSpPr>
            <p:spPr>
              <a:xfrm>
                <a:off x="4607905" y="3811979"/>
                <a:ext cx="630985" cy="0"/>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B55050D-69E1-BDC8-680B-E1EF7489869A}"/>
                  </a:ext>
                </a:extLst>
              </p:cNvPr>
              <p:cNvCxnSpPr>
                <a:cxnSpLocks/>
              </p:cNvCxnSpPr>
              <p:nvPr/>
            </p:nvCxnSpPr>
            <p:spPr>
              <a:xfrm flipH="1">
                <a:off x="4456494" y="2757621"/>
                <a:ext cx="2696" cy="326822"/>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9E7DF6F-BA1D-712C-95D5-B0E8ED64A4F3}"/>
                  </a:ext>
                </a:extLst>
              </p:cNvPr>
              <p:cNvCxnSpPr>
                <a:cxnSpLocks/>
              </p:cNvCxnSpPr>
              <p:nvPr/>
            </p:nvCxnSpPr>
            <p:spPr>
              <a:xfrm>
                <a:off x="6060374" y="3855888"/>
                <a:ext cx="11875" cy="431183"/>
              </a:xfrm>
              <a:prstGeom prst="line">
                <a:avLst/>
              </a:prstGeom>
              <a:ln w="889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89CDE84-D539-EB6C-B986-E098D7F9E6E9}"/>
                  </a:ext>
                </a:extLst>
              </p:cNvPr>
              <p:cNvCxnSpPr>
                <a:cxnSpLocks/>
              </p:cNvCxnSpPr>
              <p:nvPr/>
            </p:nvCxnSpPr>
            <p:spPr>
              <a:xfrm>
                <a:off x="3691562" y="3303985"/>
                <a:ext cx="0" cy="53994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432CF5F-0F5A-5C8C-8A8E-29FFFB972B3C}"/>
                  </a:ext>
                </a:extLst>
              </p:cNvPr>
              <p:cNvCxnSpPr>
                <a:cxnSpLocks/>
              </p:cNvCxnSpPr>
              <p:nvPr/>
            </p:nvCxnSpPr>
            <p:spPr>
              <a:xfrm>
                <a:off x="1804600" y="2893313"/>
                <a:ext cx="526920"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53AA9D2-F109-191B-07D3-E0E0F1AB1612}"/>
                  </a:ext>
                </a:extLst>
              </p:cNvPr>
              <p:cNvCxnSpPr>
                <a:cxnSpLocks/>
              </p:cNvCxnSpPr>
              <p:nvPr/>
            </p:nvCxnSpPr>
            <p:spPr>
              <a:xfrm flipV="1">
                <a:off x="2425929" y="1191016"/>
                <a:ext cx="2058730" cy="828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2B227EA-5DBF-925C-1ABD-CA5679FA58D2}"/>
                  </a:ext>
                </a:extLst>
              </p:cNvPr>
              <p:cNvCxnSpPr>
                <a:cxnSpLocks/>
              </p:cNvCxnSpPr>
              <p:nvPr/>
            </p:nvCxnSpPr>
            <p:spPr>
              <a:xfrm>
                <a:off x="1083265" y="606948"/>
                <a:ext cx="341256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F42D4AD-45FA-B1B7-F60D-9A695BA3336B}"/>
                  </a:ext>
                </a:extLst>
              </p:cNvPr>
              <p:cNvCxnSpPr>
                <a:cxnSpLocks/>
              </p:cNvCxnSpPr>
              <p:nvPr/>
            </p:nvCxnSpPr>
            <p:spPr>
              <a:xfrm>
                <a:off x="2402151" y="599992"/>
                <a:ext cx="0" cy="141421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BC421E5-35D4-F547-4457-7252136974F3}"/>
                  </a:ext>
                </a:extLst>
              </p:cNvPr>
              <p:cNvCxnSpPr>
                <a:cxnSpLocks/>
              </p:cNvCxnSpPr>
              <p:nvPr/>
            </p:nvCxnSpPr>
            <p:spPr>
              <a:xfrm flipH="1">
                <a:off x="2388586" y="1291405"/>
                <a:ext cx="470" cy="399810"/>
              </a:xfrm>
              <a:prstGeom prst="line">
                <a:avLst/>
              </a:prstGeom>
              <a:ln w="889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050BA072-BC8B-FF8A-993D-8000F22A9AFE}"/>
                  </a:ext>
                </a:extLst>
              </p:cNvPr>
              <p:cNvCxnSpPr>
                <a:cxnSpLocks/>
              </p:cNvCxnSpPr>
              <p:nvPr/>
            </p:nvCxnSpPr>
            <p:spPr>
              <a:xfrm flipH="1">
                <a:off x="1094244" y="1937343"/>
                <a:ext cx="470" cy="399810"/>
              </a:xfrm>
              <a:prstGeom prst="line">
                <a:avLst/>
              </a:prstGeom>
              <a:ln w="889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D5567366-C789-C25D-6FEF-5DC2281986BF}"/>
                  </a:ext>
                </a:extLst>
              </p:cNvPr>
              <p:cNvCxnSpPr>
                <a:cxnSpLocks/>
              </p:cNvCxnSpPr>
              <p:nvPr/>
            </p:nvCxnSpPr>
            <p:spPr>
              <a:xfrm flipV="1">
                <a:off x="4456494" y="599992"/>
                <a:ext cx="0" cy="61399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5C08D62-6DB0-775A-5FD6-142CDFBE4A91}"/>
                  </a:ext>
                </a:extLst>
              </p:cNvPr>
              <p:cNvCxnSpPr>
                <a:cxnSpLocks/>
              </p:cNvCxnSpPr>
              <p:nvPr/>
            </p:nvCxnSpPr>
            <p:spPr>
              <a:xfrm>
                <a:off x="3461868" y="575589"/>
                <a:ext cx="0" cy="60704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6B17135-B593-422D-4BCA-421E7369BD27}"/>
                  </a:ext>
                </a:extLst>
              </p:cNvPr>
              <p:cNvCxnSpPr>
                <a:cxnSpLocks/>
              </p:cNvCxnSpPr>
              <p:nvPr/>
            </p:nvCxnSpPr>
            <p:spPr>
              <a:xfrm flipV="1">
                <a:off x="5334250" y="606948"/>
                <a:ext cx="0" cy="61399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1630E9-B13C-9A99-48C6-3BA03B41970B}"/>
                  </a:ext>
                </a:extLst>
              </p:cNvPr>
              <p:cNvCxnSpPr>
                <a:cxnSpLocks/>
              </p:cNvCxnSpPr>
              <p:nvPr/>
            </p:nvCxnSpPr>
            <p:spPr>
              <a:xfrm flipV="1">
                <a:off x="6002687" y="599992"/>
                <a:ext cx="0" cy="61399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E7BB3DE-29B0-D8EB-8FCA-73487EC555EC}"/>
                  </a:ext>
                </a:extLst>
              </p:cNvPr>
              <p:cNvCxnSpPr>
                <a:cxnSpLocks/>
              </p:cNvCxnSpPr>
              <p:nvPr/>
            </p:nvCxnSpPr>
            <p:spPr>
              <a:xfrm>
                <a:off x="5306541" y="611214"/>
                <a:ext cx="186698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5FFC6AE-E548-005E-6C64-3A7824A080E2}"/>
                  </a:ext>
                </a:extLst>
              </p:cNvPr>
              <p:cNvCxnSpPr>
                <a:cxnSpLocks/>
              </p:cNvCxnSpPr>
              <p:nvPr/>
            </p:nvCxnSpPr>
            <p:spPr>
              <a:xfrm flipV="1">
                <a:off x="7173523" y="585303"/>
                <a:ext cx="0" cy="61399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8FE52D2C-7FBB-8FF8-E814-EA3C9723E1D3}"/>
                  </a:ext>
                </a:extLst>
              </p:cNvPr>
              <p:cNvSpPr txBox="1"/>
              <p:nvPr/>
            </p:nvSpPr>
            <p:spPr>
              <a:xfrm>
                <a:off x="5939102" y="562365"/>
                <a:ext cx="1207979" cy="707886"/>
              </a:xfrm>
              <a:prstGeom prst="rect">
                <a:avLst/>
              </a:prstGeom>
              <a:noFill/>
            </p:spPr>
            <p:txBody>
              <a:bodyPr wrap="square" rtlCol="0">
                <a:spAutoFit/>
              </a:bodyPr>
              <a:lstStyle/>
              <a:p>
                <a:pPr algn="ctr"/>
                <a:r>
                  <a:rPr lang="en-GB" sz="2000" b="1" dirty="0"/>
                  <a:t>Trolley bay</a:t>
                </a:r>
              </a:p>
            </p:txBody>
          </p:sp>
          <p:cxnSp>
            <p:nvCxnSpPr>
              <p:cNvPr id="65" name="Straight Connector 64">
                <a:extLst>
                  <a:ext uri="{FF2B5EF4-FFF2-40B4-BE49-F238E27FC236}">
                    <a16:creationId xmlns:a16="http://schemas.microsoft.com/office/drawing/2014/main" id="{C4AB7695-712D-0F22-D109-A99900D4168B}"/>
                  </a:ext>
                </a:extLst>
              </p:cNvPr>
              <p:cNvCxnSpPr>
                <a:cxnSpLocks/>
              </p:cNvCxnSpPr>
              <p:nvPr/>
            </p:nvCxnSpPr>
            <p:spPr>
              <a:xfrm>
                <a:off x="4465501" y="605642"/>
                <a:ext cx="336765" cy="11320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F532F5FF-A48D-7392-C78A-7B21B6FA7972}"/>
                  </a:ext>
                </a:extLst>
              </p:cNvPr>
              <p:cNvCxnSpPr>
                <a:cxnSpLocks/>
              </p:cNvCxnSpPr>
              <p:nvPr/>
            </p:nvCxnSpPr>
            <p:spPr>
              <a:xfrm flipV="1">
                <a:off x="4942273" y="611214"/>
                <a:ext cx="387191" cy="1290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45D03975-8236-B32E-63A5-0AA07DB7E1DB}"/>
                  </a:ext>
                </a:extLst>
              </p:cNvPr>
              <p:cNvSpPr txBox="1"/>
              <p:nvPr/>
            </p:nvSpPr>
            <p:spPr>
              <a:xfrm>
                <a:off x="1214710" y="1298597"/>
                <a:ext cx="1086865" cy="1015663"/>
              </a:xfrm>
              <a:prstGeom prst="rect">
                <a:avLst/>
              </a:prstGeom>
              <a:noFill/>
            </p:spPr>
            <p:txBody>
              <a:bodyPr wrap="square" rtlCol="0">
                <a:spAutoFit/>
              </a:bodyPr>
              <a:lstStyle/>
              <a:p>
                <a:pPr algn="ctr"/>
                <a:r>
                  <a:rPr lang="en-GB" sz="2000" b="1" dirty="0"/>
                  <a:t>CT Scanner Room</a:t>
                </a:r>
              </a:p>
            </p:txBody>
          </p:sp>
          <p:cxnSp>
            <p:nvCxnSpPr>
              <p:cNvPr id="68" name="Straight Connector 67">
                <a:extLst>
                  <a:ext uri="{FF2B5EF4-FFF2-40B4-BE49-F238E27FC236}">
                    <a16:creationId xmlns:a16="http://schemas.microsoft.com/office/drawing/2014/main" id="{543440CA-C058-2251-F107-FFC8FE62457B}"/>
                  </a:ext>
                </a:extLst>
              </p:cNvPr>
              <p:cNvCxnSpPr>
                <a:cxnSpLocks/>
              </p:cNvCxnSpPr>
              <p:nvPr/>
            </p:nvCxnSpPr>
            <p:spPr>
              <a:xfrm>
                <a:off x="1029317" y="6007271"/>
                <a:ext cx="3466319" cy="0"/>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67198F1D-B7E6-2764-20E8-C05862B25119}"/>
                  </a:ext>
                </a:extLst>
              </p:cNvPr>
              <p:cNvCxnSpPr>
                <a:cxnSpLocks/>
              </p:cNvCxnSpPr>
              <p:nvPr/>
            </p:nvCxnSpPr>
            <p:spPr>
              <a:xfrm>
                <a:off x="4465501" y="4413392"/>
                <a:ext cx="1606748" cy="0"/>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D54A37FB-E561-9040-FEE5-6884A9873376}"/>
                  </a:ext>
                </a:extLst>
              </p:cNvPr>
              <p:cNvCxnSpPr>
                <a:cxnSpLocks/>
              </p:cNvCxnSpPr>
              <p:nvPr/>
            </p:nvCxnSpPr>
            <p:spPr>
              <a:xfrm flipV="1">
                <a:off x="6128035" y="3172616"/>
                <a:ext cx="0" cy="1217026"/>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95803EE4-E486-F1D0-1683-9971707D0ED1}"/>
                  </a:ext>
                </a:extLst>
              </p:cNvPr>
              <p:cNvCxnSpPr>
                <a:cxnSpLocks/>
              </p:cNvCxnSpPr>
              <p:nvPr/>
            </p:nvCxnSpPr>
            <p:spPr>
              <a:xfrm flipV="1">
                <a:off x="4489572" y="4413392"/>
                <a:ext cx="0" cy="1579798"/>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FA02F948-3B7A-9800-4536-BD72B7FC6F6E}"/>
                  </a:ext>
                </a:extLst>
              </p:cNvPr>
              <p:cNvCxnSpPr>
                <a:cxnSpLocks/>
              </p:cNvCxnSpPr>
              <p:nvPr/>
            </p:nvCxnSpPr>
            <p:spPr>
              <a:xfrm flipV="1">
                <a:off x="1029317" y="2893313"/>
                <a:ext cx="0" cy="3113958"/>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344950A-50C9-1466-B792-7299AC848A69}"/>
                  </a:ext>
                </a:extLst>
              </p:cNvPr>
              <p:cNvCxnSpPr>
                <a:cxnSpLocks/>
              </p:cNvCxnSpPr>
              <p:nvPr/>
            </p:nvCxnSpPr>
            <p:spPr>
              <a:xfrm>
                <a:off x="2454247" y="1839423"/>
                <a:ext cx="3214242" cy="0"/>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BCC9CEC1-F480-7677-E380-F8205029ECE2}"/>
                  </a:ext>
                </a:extLst>
              </p:cNvPr>
              <p:cNvCxnSpPr>
                <a:cxnSpLocks/>
              </p:cNvCxnSpPr>
              <p:nvPr/>
            </p:nvCxnSpPr>
            <p:spPr>
              <a:xfrm>
                <a:off x="1029317" y="2824723"/>
                <a:ext cx="1396612" cy="21289"/>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6DA66036-21EE-390B-219E-8BD1AE0827B5}"/>
                  </a:ext>
                </a:extLst>
              </p:cNvPr>
              <p:cNvCxnSpPr>
                <a:cxnSpLocks/>
              </p:cNvCxnSpPr>
              <p:nvPr/>
            </p:nvCxnSpPr>
            <p:spPr>
              <a:xfrm flipV="1">
                <a:off x="2443260" y="1898484"/>
                <a:ext cx="6185" cy="1005462"/>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B2CBEB03-86DD-62B4-1BDC-9EF68D7E9EE3}"/>
                  </a:ext>
                </a:extLst>
              </p:cNvPr>
              <p:cNvCxnSpPr>
                <a:cxnSpLocks/>
              </p:cNvCxnSpPr>
              <p:nvPr/>
            </p:nvCxnSpPr>
            <p:spPr>
              <a:xfrm>
                <a:off x="5665198" y="3172616"/>
                <a:ext cx="503048" cy="0"/>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8DDB9D60-9064-4562-3B57-78F733FFCC12}"/>
                  </a:ext>
                </a:extLst>
              </p:cNvPr>
              <p:cNvCxnSpPr>
                <a:cxnSpLocks/>
              </p:cNvCxnSpPr>
              <p:nvPr/>
            </p:nvCxnSpPr>
            <p:spPr>
              <a:xfrm flipV="1">
                <a:off x="5726976" y="1839423"/>
                <a:ext cx="0" cy="1288378"/>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grpSp>
        <p:cxnSp>
          <p:nvCxnSpPr>
            <p:cNvPr id="8" name="Straight Connector 7">
              <a:extLst>
                <a:ext uri="{FF2B5EF4-FFF2-40B4-BE49-F238E27FC236}">
                  <a16:creationId xmlns:a16="http://schemas.microsoft.com/office/drawing/2014/main" id="{11521193-D088-0DBC-DC10-1943C28388D8}"/>
                </a:ext>
              </a:extLst>
            </p:cNvPr>
            <p:cNvCxnSpPr>
              <a:cxnSpLocks/>
            </p:cNvCxnSpPr>
            <p:nvPr/>
          </p:nvCxnSpPr>
          <p:spPr>
            <a:xfrm flipH="1">
              <a:off x="7391031" y="4608185"/>
              <a:ext cx="418982" cy="0"/>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51DEE88-4600-8B24-3B44-56FAB1BA54DC}"/>
                </a:ext>
              </a:extLst>
            </p:cNvPr>
            <p:cNvCxnSpPr>
              <a:cxnSpLocks/>
            </p:cNvCxnSpPr>
            <p:nvPr/>
          </p:nvCxnSpPr>
          <p:spPr>
            <a:xfrm flipH="1">
              <a:off x="8046244" y="4615459"/>
              <a:ext cx="356425" cy="0"/>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A2DD413-EF01-4257-FBB3-0CA6F48E5199}"/>
                </a:ext>
              </a:extLst>
            </p:cNvPr>
            <p:cNvSpPr txBox="1"/>
            <p:nvPr/>
          </p:nvSpPr>
          <p:spPr>
            <a:xfrm>
              <a:off x="9842610" y="3596443"/>
              <a:ext cx="383601" cy="307777"/>
            </a:xfrm>
            <a:prstGeom prst="rect">
              <a:avLst/>
            </a:prstGeom>
            <a:noFill/>
          </p:spPr>
          <p:txBody>
            <a:bodyPr wrap="square" rtlCol="0">
              <a:spAutoFit/>
            </a:bodyPr>
            <a:lstStyle/>
            <a:p>
              <a:r>
                <a:rPr lang="en-GB" sz="1400" dirty="0"/>
                <a:t>wc</a:t>
              </a:r>
            </a:p>
          </p:txBody>
        </p:sp>
        <p:sp>
          <p:nvSpPr>
            <p:cNvPr id="11" name="TextBox 10">
              <a:extLst>
                <a:ext uri="{FF2B5EF4-FFF2-40B4-BE49-F238E27FC236}">
                  <a16:creationId xmlns:a16="http://schemas.microsoft.com/office/drawing/2014/main" id="{B264B717-C529-3CC1-5C2C-04B711A51203}"/>
                </a:ext>
              </a:extLst>
            </p:cNvPr>
            <p:cNvSpPr txBox="1"/>
            <p:nvPr/>
          </p:nvSpPr>
          <p:spPr>
            <a:xfrm>
              <a:off x="8033707" y="3645860"/>
              <a:ext cx="383601" cy="307777"/>
            </a:xfrm>
            <a:prstGeom prst="rect">
              <a:avLst/>
            </a:prstGeom>
            <a:noFill/>
          </p:spPr>
          <p:txBody>
            <a:bodyPr wrap="square" rtlCol="0">
              <a:spAutoFit/>
            </a:bodyPr>
            <a:lstStyle/>
            <a:p>
              <a:r>
                <a:rPr lang="en-GB" sz="1400" dirty="0"/>
                <a:t>wc</a:t>
              </a:r>
            </a:p>
          </p:txBody>
        </p:sp>
        <p:sp>
          <p:nvSpPr>
            <p:cNvPr id="12" name="TextBox 11">
              <a:extLst>
                <a:ext uri="{FF2B5EF4-FFF2-40B4-BE49-F238E27FC236}">
                  <a16:creationId xmlns:a16="http://schemas.microsoft.com/office/drawing/2014/main" id="{91024242-4947-C151-2C9D-04475605617E}"/>
                </a:ext>
              </a:extLst>
            </p:cNvPr>
            <p:cNvSpPr txBox="1"/>
            <p:nvPr/>
          </p:nvSpPr>
          <p:spPr>
            <a:xfrm>
              <a:off x="6625551" y="920046"/>
              <a:ext cx="973084" cy="523220"/>
            </a:xfrm>
            <a:prstGeom prst="rect">
              <a:avLst/>
            </a:prstGeom>
            <a:noFill/>
          </p:spPr>
          <p:txBody>
            <a:bodyPr wrap="square" rtlCol="0">
              <a:spAutoFit/>
            </a:bodyPr>
            <a:lstStyle/>
            <a:p>
              <a:pPr algn="ctr"/>
              <a:r>
                <a:rPr lang="en-GB" sz="1400" dirty="0"/>
                <a:t>Changing </a:t>
              </a:r>
            </a:p>
            <a:p>
              <a:pPr algn="ctr"/>
              <a:r>
                <a:rPr lang="en-GB" sz="1400" dirty="0"/>
                <a:t>room</a:t>
              </a:r>
            </a:p>
          </p:txBody>
        </p:sp>
        <p:sp>
          <p:nvSpPr>
            <p:cNvPr id="13" name="TextBox 12">
              <a:extLst>
                <a:ext uri="{FF2B5EF4-FFF2-40B4-BE49-F238E27FC236}">
                  <a16:creationId xmlns:a16="http://schemas.microsoft.com/office/drawing/2014/main" id="{D28E3AE8-EF55-1028-6BF1-BD9385B7A408}"/>
                </a:ext>
              </a:extLst>
            </p:cNvPr>
            <p:cNvSpPr txBox="1"/>
            <p:nvPr/>
          </p:nvSpPr>
          <p:spPr>
            <a:xfrm>
              <a:off x="7591685" y="897801"/>
              <a:ext cx="973084" cy="523220"/>
            </a:xfrm>
            <a:prstGeom prst="rect">
              <a:avLst/>
            </a:prstGeom>
            <a:noFill/>
          </p:spPr>
          <p:txBody>
            <a:bodyPr wrap="square" rtlCol="0">
              <a:spAutoFit/>
            </a:bodyPr>
            <a:lstStyle/>
            <a:p>
              <a:pPr algn="ctr"/>
              <a:r>
                <a:rPr lang="en-GB" sz="1400" dirty="0"/>
                <a:t>Changing </a:t>
              </a:r>
            </a:p>
            <a:p>
              <a:pPr algn="ctr"/>
              <a:r>
                <a:rPr lang="en-GB" sz="1400" dirty="0"/>
                <a:t>room</a:t>
              </a:r>
            </a:p>
          </p:txBody>
        </p:sp>
        <p:cxnSp>
          <p:nvCxnSpPr>
            <p:cNvPr id="14" name="Straight Arrow Connector 13">
              <a:extLst>
                <a:ext uri="{FF2B5EF4-FFF2-40B4-BE49-F238E27FC236}">
                  <a16:creationId xmlns:a16="http://schemas.microsoft.com/office/drawing/2014/main" id="{4F6A6964-B464-6AC5-92AD-21B9E60D591E}"/>
                </a:ext>
              </a:extLst>
            </p:cNvPr>
            <p:cNvCxnSpPr>
              <a:cxnSpLocks/>
            </p:cNvCxnSpPr>
            <p:nvPr/>
          </p:nvCxnSpPr>
          <p:spPr>
            <a:xfrm flipV="1">
              <a:off x="10236326" y="4379189"/>
              <a:ext cx="364218" cy="1"/>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E5468A7-67D9-A7FC-B51C-74F0372CEC75}"/>
                </a:ext>
              </a:extLst>
            </p:cNvPr>
            <p:cNvSpPr txBox="1"/>
            <p:nvPr/>
          </p:nvSpPr>
          <p:spPr>
            <a:xfrm>
              <a:off x="10598743" y="3916278"/>
              <a:ext cx="1285339" cy="1015663"/>
            </a:xfrm>
            <a:prstGeom prst="rect">
              <a:avLst/>
            </a:prstGeom>
            <a:noFill/>
          </p:spPr>
          <p:txBody>
            <a:bodyPr wrap="square" rtlCol="0">
              <a:spAutoFit/>
            </a:bodyPr>
            <a:lstStyle/>
            <a:p>
              <a:r>
                <a:rPr lang="en-GB" sz="2000" b="1" dirty="0"/>
                <a:t>Adjacent to DCN </a:t>
              </a:r>
            </a:p>
            <a:p>
              <a:r>
                <a:rPr lang="en-GB" sz="2000" b="1" dirty="0"/>
                <a:t>MR CAA</a:t>
              </a:r>
            </a:p>
          </p:txBody>
        </p:sp>
      </p:grpSp>
      <p:pic>
        <p:nvPicPr>
          <p:cNvPr id="78" name="Picture 77" descr="A room with chairs and a door&#10;&#10;Description automatically generated with medium confidence">
            <a:extLst>
              <a:ext uri="{FF2B5EF4-FFF2-40B4-BE49-F238E27FC236}">
                <a16:creationId xmlns:a16="http://schemas.microsoft.com/office/drawing/2014/main" id="{3732CBDF-6F60-40B3-06CA-65E9BEDB7452}"/>
              </a:ext>
            </a:extLst>
          </p:cNvPr>
          <p:cNvPicPr>
            <a:picLocks noChangeAspect="1"/>
          </p:cNvPicPr>
          <p:nvPr/>
        </p:nvPicPr>
        <p:blipFill rotWithShape="1">
          <a:blip r:embed="rId3">
            <a:extLst>
              <a:ext uri="{28A0092B-C50C-407E-A947-70E740481C1C}">
                <a14:useLocalDpi xmlns:a14="http://schemas.microsoft.com/office/drawing/2010/main" val="0"/>
              </a:ext>
            </a:extLst>
          </a:blip>
          <a:srcRect r="13971"/>
          <a:stretch/>
        </p:blipFill>
        <p:spPr>
          <a:xfrm rot="5400000">
            <a:off x="244392" y="1556981"/>
            <a:ext cx="2282381" cy="2339975"/>
          </a:xfrm>
          <a:prstGeom prst="rect">
            <a:avLst/>
          </a:prstGeom>
        </p:spPr>
      </p:pic>
      <p:sp>
        <p:nvSpPr>
          <p:cNvPr id="79" name="TextBox 78">
            <a:extLst>
              <a:ext uri="{FF2B5EF4-FFF2-40B4-BE49-F238E27FC236}">
                <a16:creationId xmlns:a16="http://schemas.microsoft.com/office/drawing/2014/main" id="{51AA6FAF-F44A-3F11-210B-2E7E62BF36AE}"/>
              </a:ext>
            </a:extLst>
          </p:cNvPr>
          <p:cNvSpPr txBox="1"/>
          <p:nvPr/>
        </p:nvSpPr>
        <p:spPr>
          <a:xfrm>
            <a:off x="6696671" y="942507"/>
            <a:ext cx="5246991" cy="646331"/>
          </a:xfrm>
          <a:prstGeom prst="rect">
            <a:avLst/>
          </a:prstGeom>
          <a:noFill/>
        </p:spPr>
        <p:txBody>
          <a:bodyPr wrap="square" rtlCol="0">
            <a:spAutoFit/>
          </a:bodyPr>
          <a:lstStyle/>
          <a:p>
            <a:r>
              <a:rPr lang="en-GB" sz="1800" b="0" i="0" u="none" strike="noStrike" baseline="0" dirty="0">
                <a:solidFill>
                  <a:srgbClr val="000000"/>
                </a:solidFill>
                <a:latin typeface="Calibri" panose="020F0502020204030204" pitchFamily="34" charset="0"/>
              </a:rPr>
              <a:t>The MR CAA is delineated by the orange lines. </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81" name="TextBox 80">
            <a:extLst>
              <a:ext uri="{FF2B5EF4-FFF2-40B4-BE49-F238E27FC236}">
                <a16:creationId xmlns:a16="http://schemas.microsoft.com/office/drawing/2014/main" id="{055CA3C4-A283-FBDD-928C-BF542B751683}"/>
              </a:ext>
            </a:extLst>
          </p:cNvPr>
          <p:cNvSpPr txBox="1"/>
          <p:nvPr/>
        </p:nvSpPr>
        <p:spPr>
          <a:xfrm>
            <a:off x="346641" y="939447"/>
            <a:ext cx="3930285" cy="646331"/>
          </a:xfrm>
          <a:prstGeom prst="rect">
            <a:avLst/>
          </a:prstGeom>
          <a:noFill/>
        </p:spPr>
        <p:txBody>
          <a:bodyPr wrap="square">
            <a:spAutoFit/>
          </a:bodyPr>
          <a:lstStyle/>
          <a:p>
            <a:r>
              <a:rPr lang="en-US" sz="1800" dirty="0"/>
              <a:t>View of MR CAA</a:t>
            </a:r>
          </a:p>
          <a:p>
            <a:r>
              <a:rPr lang="en-US" sz="1800" dirty="0"/>
              <a:t>from main entrance</a:t>
            </a:r>
            <a:endParaRPr lang="en-GB" dirty="0"/>
          </a:p>
        </p:txBody>
      </p:sp>
      <p:sp>
        <p:nvSpPr>
          <p:cNvPr id="82" name="Subtitle 2">
            <a:extLst>
              <a:ext uri="{FF2B5EF4-FFF2-40B4-BE49-F238E27FC236}">
                <a16:creationId xmlns:a16="http://schemas.microsoft.com/office/drawing/2014/main" id="{A2EFF3B1-BF1F-43FE-C3BB-24156C915093}"/>
              </a:ext>
            </a:extLst>
          </p:cNvPr>
          <p:cNvSpPr txBox="1">
            <a:spLocks/>
          </p:cNvSpPr>
          <p:nvPr/>
        </p:nvSpPr>
        <p:spPr>
          <a:xfrm>
            <a:off x="10267981" y="2282907"/>
            <a:ext cx="1776534" cy="96885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a:t>
            </a:r>
          </a:p>
          <a:p>
            <a:pPr>
              <a:spcBef>
                <a:spcPts val="0"/>
              </a:spcBef>
            </a:pPr>
            <a:r>
              <a:rPr lang="en-GB" sz="1400" b="1" dirty="0"/>
              <a:t>Edinburgh</a:t>
            </a:r>
          </a:p>
          <a:p>
            <a:pPr>
              <a:spcBef>
                <a:spcPts val="0"/>
              </a:spcBef>
            </a:pPr>
            <a:endParaRPr lang="en-GB" sz="1400" dirty="0"/>
          </a:p>
        </p:txBody>
      </p:sp>
      <p:sp>
        <p:nvSpPr>
          <p:cNvPr id="84" name="TextBox 83">
            <a:extLst>
              <a:ext uri="{FF2B5EF4-FFF2-40B4-BE49-F238E27FC236}">
                <a16:creationId xmlns:a16="http://schemas.microsoft.com/office/drawing/2014/main" id="{01727E14-5ABA-B8BA-6173-8DAF3CF6E2D5}"/>
              </a:ext>
            </a:extLst>
          </p:cNvPr>
          <p:cNvSpPr txBox="1"/>
          <p:nvPr/>
        </p:nvSpPr>
        <p:spPr>
          <a:xfrm>
            <a:off x="9032824" y="5356501"/>
            <a:ext cx="2971442" cy="1446550"/>
          </a:xfrm>
          <a:prstGeom prst="rect">
            <a:avLst/>
          </a:prstGeom>
          <a:noFill/>
        </p:spPr>
        <p:txBody>
          <a:bodyPr wrap="square" rtlCol="0">
            <a:spAutoFit/>
          </a:bodyPr>
          <a:lstStyle/>
          <a:p>
            <a:r>
              <a:rPr lang="en-GB" sz="1200" b="0" i="0" u="none" strike="noStrike" baseline="0" dirty="0">
                <a:solidFill>
                  <a:srgbClr val="000000"/>
                </a:solidFill>
                <a:latin typeface="Calibri" panose="020F0502020204030204" pitchFamily="34" charset="0"/>
              </a:rPr>
              <a:t>Unfortunately, there are multiple access points to the MR CAA The main entrance is through this door but there are additional access points via the induction room, recovery room and through CT scanner room </a:t>
            </a:r>
          </a:p>
          <a:p>
            <a:r>
              <a:rPr lang="en-GB" sz="2800" b="1" i="0" u="none" strike="noStrike" baseline="0" dirty="0">
                <a:latin typeface="Calibri" panose="020F0502020204030204" pitchFamily="34" charset="0"/>
              </a:rPr>
              <a:t>-</a:t>
            </a:r>
            <a:r>
              <a:rPr lang="en-GB" sz="2800" b="1" i="0" u="none" strike="noStrike" baseline="0" dirty="0">
                <a:solidFill>
                  <a:srgbClr val="FFFF00"/>
                </a:solidFill>
                <a:latin typeface="Calibri" panose="020F0502020204030204" pitchFamily="34" charset="0"/>
              </a:rPr>
              <a:t> - </a:t>
            </a:r>
            <a:r>
              <a:rPr lang="en-GB" sz="2800" b="1" i="0" u="none" strike="noStrike" baseline="0" dirty="0">
                <a:latin typeface="Calibri" panose="020F0502020204030204" pitchFamily="34" charset="0"/>
              </a:rPr>
              <a:t>-</a:t>
            </a:r>
            <a:r>
              <a:rPr lang="en-GB" sz="2800" b="1" i="0" u="none" strike="noStrike" baseline="0" dirty="0">
                <a:solidFill>
                  <a:srgbClr val="FFFF00"/>
                </a:solidFill>
                <a:latin typeface="Calibri" panose="020F0502020204030204" pitchFamily="34" charset="0"/>
              </a:rPr>
              <a:t> - </a:t>
            </a:r>
            <a:r>
              <a:rPr lang="en-GB" sz="2800" b="1" i="0" u="none" strike="noStrike" baseline="0" dirty="0">
                <a:latin typeface="Calibri" panose="020F0502020204030204" pitchFamily="34" charset="0"/>
              </a:rPr>
              <a:t>-</a:t>
            </a:r>
          </a:p>
        </p:txBody>
      </p:sp>
      <p:pic>
        <p:nvPicPr>
          <p:cNvPr id="85" name="Picture 84">
            <a:extLst>
              <a:ext uri="{FF2B5EF4-FFF2-40B4-BE49-F238E27FC236}">
                <a16:creationId xmlns:a16="http://schemas.microsoft.com/office/drawing/2014/main" id="{AE46530A-5E50-FDEE-00A3-DF966B76AB10}"/>
              </a:ext>
            </a:extLst>
          </p:cNvPr>
          <p:cNvPicPr>
            <a:picLocks noChangeAspect="1"/>
          </p:cNvPicPr>
          <p:nvPr/>
        </p:nvPicPr>
        <p:blipFill>
          <a:blip r:embed="rId4"/>
          <a:stretch>
            <a:fillRect/>
          </a:stretch>
        </p:blipFill>
        <p:spPr>
          <a:xfrm>
            <a:off x="178129" y="3881827"/>
            <a:ext cx="5108891" cy="2871465"/>
          </a:xfrm>
          <a:prstGeom prst="rect">
            <a:avLst/>
          </a:prstGeom>
        </p:spPr>
      </p:pic>
    </p:spTree>
    <p:extLst>
      <p:ext uri="{BB962C8B-B14F-4D97-AF65-F5344CB8AC3E}">
        <p14:creationId xmlns:p14="http://schemas.microsoft.com/office/powerpoint/2010/main" val="1925212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23521"/>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6833420" y="1415846"/>
            <a:ext cx="2115857" cy="973156"/>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604782" y="3191708"/>
            <a:ext cx="4902635" cy="954107"/>
          </a:xfrm>
          <a:prstGeom prst="rect">
            <a:avLst/>
          </a:prstGeom>
          <a:noFill/>
        </p:spPr>
        <p:txBody>
          <a:bodyPr wrap="square">
            <a:spAutoFit/>
          </a:bodyPr>
          <a:lstStyle/>
          <a:p>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8" name="Group 7">
            <a:extLst>
              <a:ext uri="{FF2B5EF4-FFF2-40B4-BE49-F238E27FC236}">
                <a16:creationId xmlns:a16="http://schemas.microsoft.com/office/drawing/2014/main" id="{387DACB7-DF84-CEC8-1E59-ED907701CF04}"/>
              </a:ext>
            </a:extLst>
          </p:cNvPr>
          <p:cNvGrpSpPr/>
          <p:nvPr/>
        </p:nvGrpSpPr>
        <p:grpSpPr>
          <a:xfrm>
            <a:off x="7407615" y="2992640"/>
            <a:ext cx="4554652" cy="3565419"/>
            <a:chOff x="6544820" y="2031444"/>
            <a:chExt cx="4554652" cy="3565419"/>
          </a:xfrm>
        </p:grpSpPr>
        <p:cxnSp>
          <p:nvCxnSpPr>
            <p:cNvPr id="9" name="Straight Connector 8">
              <a:extLst>
                <a:ext uri="{FF2B5EF4-FFF2-40B4-BE49-F238E27FC236}">
                  <a16:creationId xmlns:a16="http://schemas.microsoft.com/office/drawing/2014/main" id="{4ADC4C61-C727-D3FF-E956-62FA75858247}"/>
                </a:ext>
              </a:extLst>
            </p:cNvPr>
            <p:cNvCxnSpPr>
              <a:cxnSpLocks/>
            </p:cNvCxnSpPr>
            <p:nvPr/>
          </p:nvCxnSpPr>
          <p:spPr>
            <a:xfrm>
              <a:off x="6570079" y="3553808"/>
              <a:ext cx="94820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CDF282-3A75-ADF8-7234-849FD829B4C1}"/>
                </a:ext>
              </a:extLst>
            </p:cNvPr>
            <p:cNvCxnSpPr>
              <a:cxnSpLocks/>
            </p:cNvCxnSpPr>
            <p:nvPr/>
          </p:nvCxnSpPr>
          <p:spPr>
            <a:xfrm>
              <a:off x="6620150" y="4322636"/>
              <a:ext cx="94171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65C4F19-B038-3977-BFBA-F3A74F4C409D}"/>
                </a:ext>
              </a:extLst>
            </p:cNvPr>
            <p:cNvCxnSpPr>
              <a:cxnSpLocks/>
            </p:cNvCxnSpPr>
            <p:nvPr/>
          </p:nvCxnSpPr>
          <p:spPr>
            <a:xfrm flipV="1">
              <a:off x="8030754" y="4510669"/>
              <a:ext cx="0" cy="106280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3C0EF60-CC0D-D012-017E-69045AA19FA6}"/>
                </a:ext>
              </a:extLst>
            </p:cNvPr>
            <p:cNvCxnSpPr>
              <a:cxnSpLocks/>
            </p:cNvCxnSpPr>
            <p:nvPr/>
          </p:nvCxnSpPr>
          <p:spPr>
            <a:xfrm flipV="1">
              <a:off x="8970562" y="4487854"/>
              <a:ext cx="0" cy="106280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4B4E1FC-435A-3D56-613D-EC5FADA6E6C7}"/>
                </a:ext>
              </a:extLst>
            </p:cNvPr>
            <p:cNvCxnSpPr>
              <a:cxnSpLocks/>
            </p:cNvCxnSpPr>
            <p:nvPr/>
          </p:nvCxnSpPr>
          <p:spPr>
            <a:xfrm flipV="1">
              <a:off x="8005174" y="2922097"/>
              <a:ext cx="0" cy="42252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2CF14FA-6332-5AE3-F5D8-6356649AAEF4}"/>
                </a:ext>
              </a:extLst>
            </p:cNvPr>
            <p:cNvCxnSpPr>
              <a:cxnSpLocks/>
            </p:cNvCxnSpPr>
            <p:nvPr/>
          </p:nvCxnSpPr>
          <p:spPr>
            <a:xfrm flipV="1">
              <a:off x="7989616" y="3799346"/>
              <a:ext cx="0" cy="36552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A7A03A2-E347-E497-3FFC-151C3A8DAD64}"/>
                </a:ext>
              </a:extLst>
            </p:cNvPr>
            <p:cNvCxnSpPr>
              <a:cxnSpLocks/>
            </p:cNvCxnSpPr>
            <p:nvPr/>
          </p:nvCxnSpPr>
          <p:spPr>
            <a:xfrm>
              <a:off x="7965205" y="4157990"/>
              <a:ext cx="1044551" cy="189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CD9A532-093A-CEAB-C58D-BC6BA1C90001}"/>
                </a:ext>
              </a:extLst>
            </p:cNvPr>
            <p:cNvCxnSpPr>
              <a:cxnSpLocks/>
            </p:cNvCxnSpPr>
            <p:nvPr/>
          </p:nvCxnSpPr>
          <p:spPr>
            <a:xfrm>
              <a:off x="7971778" y="3813681"/>
              <a:ext cx="1004992"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E3A784C-D4EB-BE03-3D80-3569F231FD59}"/>
                </a:ext>
              </a:extLst>
            </p:cNvPr>
            <p:cNvCxnSpPr>
              <a:cxnSpLocks/>
            </p:cNvCxnSpPr>
            <p:nvPr/>
          </p:nvCxnSpPr>
          <p:spPr>
            <a:xfrm>
              <a:off x="10156400" y="3783071"/>
              <a:ext cx="0" cy="72759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5C83296-D95A-40CE-050E-E778DC67BA04}"/>
                </a:ext>
              </a:extLst>
            </p:cNvPr>
            <p:cNvCxnSpPr>
              <a:cxnSpLocks/>
            </p:cNvCxnSpPr>
            <p:nvPr/>
          </p:nvCxnSpPr>
          <p:spPr>
            <a:xfrm>
              <a:off x="9000142" y="2893357"/>
              <a:ext cx="0" cy="96155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54D27FF-3540-73AF-E920-7DC94C558835}"/>
                </a:ext>
              </a:extLst>
            </p:cNvPr>
            <p:cNvCxnSpPr>
              <a:cxnSpLocks/>
            </p:cNvCxnSpPr>
            <p:nvPr/>
          </p:nvCxnSpPr>
          <p:spPr>
            <a:xfrm>
              <a:off x="7846301" y="4153725"/>
              <a:ext cx="212041" cy="38130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DECF4E4-FCC2-36C5-63B8-3E4BF56283AF}"/>
                </a:ext>
              </a:extLst>
            </p:cNvPr>
            <p:cNvCxnSpPr>
              <a:cxnSpLocks/>
            </p:cNvCxnSpPr>
            <p:nvPr/>
          </p:nvCxnSpPr>
          <p:spPr>
            <a:xfrm>
              <a:off x="8011061" y="4510669"/>
              <a:ext cx="2162348" cy="214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9917A03-F6D8-116C-033F-E34A9D25A381}"/>
                </a:ext>
              </a:extLst>
            </p:cNvPr>
            <p:cNvCxnSpPr>
              <a:cxnSpLocks/>
            </p:cNvCxnSpPr>
            <p:nvPr/>
          </p:nvCxnSpPr>
          <p:spPr>
            <a:xfrm flipV="1">
              <a:off x="6601540" y="2051171"/>
              <a:ext cx="0" cy="353882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880D80C-B8C0-7C09-1398-265EC7EED992}"/>
                </a:ext>
              </a:extLst>
            </p:cNvPr>
            <p:cNvSpPr txBox="1"/>
            <p:nvPr/>
          </p:nvSpPr>
          <p:spPr>
            <a:xfrm>
              <a:off x="6651774" y="4467703"/>
              <a:ext cx="1189655" cy="1015663"/>
            </a:xfrm>
            <a:prstGeom prst="rect">
              <a:avLst/>
            </a:prstGeom>
            <a:noFill/>
          </p:spPr>
          <p:txBody>
            <a:bodyPr wrap="square" rtlCol="0">
              <a:spAutoFit/>
            </a:bodyPr>
            <a:lstStyle/>
            <a:p>
              <a:pPr algn="ctr"/>
              <a:r>
                <a:rPr lang="en-GB" sz="2000" b="1" dirty="0"/>
                <a:t>3T Scanner Room</a:t>
              </a:r>
            </a:p>
          </p:txBody>
        </p:sp>
        <p:sp>
          <p:nvSpPr>
            <p:cNvPr id="23" name="TextBox 22">
              <a:extLst>
                <a:ext uri="{FF2B5EF4-FFF2-40B4-BE49-F238E27FC236}">
                  <a16:creationId xmlns:a16="http://schemas.microsoft.com/office/drawing/2014/main" id="{8F3D6984-BBF4-EB1A-F5C7-B6AEF5015672}"/>
                </a:ext>
              </a:extLst>
            </p:cNvPr>
            <p:cNvSpPr txBox="1"/>
            <p:nvPr/>
          </p:nvSpPr>
          <p:spPr>
            <a:xfrm>
              <a:off x="6564045" y="3546951"/>
              <a:ext cx="891735" cy="584775"/>
            </a:xfrm>
            <a:prstGeom prst="rect">
              <a:avLst/>
            </a:prstGeom>
            <a:noFill/>
          </p:spPr>
          <p:txBody>
            <a:bodyPr wrap="square" rtlCol="0">
              <a:spAutoFit/>
            </a:bodyPr>
            <a:lstStyle/>
            <a:p>
              <a:r>
                <a:rPr lang="en-GB" sz="1600" b="1" dirty="0"/>
                <a:t>Control</a:t>
              </a:r>
              <a:r>
                <a:rPr lang="en-GB" sz="1400" b="1" dirty="0"/>
                <a:t> </a:t>
              </a:r>
              <a:r>
                <a:rPr lang="en-GB" sz="1600" b="1" dirty="0"/>
                <a:t>Room</a:t>
              </a:r>
              <a:endParaRPr lang="en-GB" sz="1400" b="1" dirty="0"/>
            </a:p>
          </p:txBody>
        </p:sp>
        <p:sp>
          <p:nvSpPr>
            <p:cNvPr id="24" name="TextBox 23">
              <a:extLst>
                <a:ext uri="{FF2B5EF4-FFF2-40B4-BE49-F238E27FC236}">
                  <a16:creationId xmlns:a16="http://schemas.microsoft.com/office/drawing/2014/main" id="{FA8143AF-D681-1ED5-87AA-CBDC49745C17}"/>
                </a:ext>
              </a:extLst>
            </p:cNvPr>
            <p:cNvSpPr txBox="1"/>
            <p:nvPr/>
          </p:nvSpPr>
          <p:spPr>
            <a:xfrm>
              <a:off x="7905484" y="2914177"/>
              <a:ext cx="1199085" cy="584775"/>
            </a:xfrm>
            <a:prstGeom prst="rect">
              <a:avLst/>
            </a:prstGeom>
            <a:noFill/>
          </p:spPr>
          <p:txBody>
            <a:bodyPr wrap="square" rtlCol="0">
              <a:spAutoFit/>
            </a:bodyPr>
            <a:lstStyle/>
            <a:p>
              <a:pPr algn="ctr"/>
              <a:r>
                <a:rPr lang="en-GB" sz="1600" b="1" dirty="0"/>
                <a:t>Induction Room</a:t>
              </a:r>
            </a:p>
          </p:txBody>
        </p:sp>
        <p:cxnSp>
          <p:nvCxnSpPr>
            <p:cNvPr id="25" name="Straight Connector 24">
              <a:extLst>
                <a:ext uri="{FF2B5EF4-FFF2-40B4-BE49-F238E27FC236}">
                  <a16:creationId xmlns:a16="http://schemas.microsoft.com/office/drawing/2014/main" id="{292027B4-5D20-DD69-DA83-1183FD62F0B8}"/>
                </a:ext>
              </a:extLst>
            </p:cNvPr>
            <p:cNvCxnSpPr>
              <a:cxnSpLocks/>
            </p:cNvCxnSpPr>
            <p:nvPr/>
          </p:nvCxnSpPr>
          <p:spPr>
            <a:xfrm>
              <a:off x="6615267" y="5566221"/>
              <a:ext cx="2384875" cy="90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4BE9526-C132-B465-4B98-2CF7A8638B1C}"/>
                </a:ext>
              </a:extLst>
            </p:cNvPr>
            <p:cNvCxnSpPr>
              <a:cxnSpLocks/>
            </p:cNvCxnSpPr>
            <p:nvPr/>
          </p:nvCxnSpPr>
          <p:spPr>
            <a:xfrm flipH="1" flipV="1">
              <a:off x="7523155" y="2893357"/>
              <a:ext cx="9686" cy="14292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1ECBAB0-2F93-17E6-7FD5-CEAB7032119B}"/>
                </a:ext>
              </a:extLst>
            </p:cNvPr>
            <p:cNvCxnSpPr>
              <a:cxnSpLocks/>
            </p:cNvCxnSpPr>
            <p:nvPr/>
          </p:nvCxnSpPr>
          <p:spPr>
            <a:xfrm>
              <a:off x="7971778" y="2893357"/>
              <a:ext cx="1878452" cy="645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30F1A39-5DF3-06F9-DFA6-5AD61C57AE21}"/>
                </a:ext>
              </a:extLst>
            </p:cNvPr>
            <p:cNvCxnSpPr>
              <a:cxnSpLocks/>
            </p:cNvCxnSpPr>
            <p:nvPr/>
          </p:nvCxnSpPr>
          <p:spPr>
            <a:xfrm>
              <a:off x="7500778" y="2885562"/>
              <a:ext cx="471001"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079E694-8967-9CDB-894B-8AE09DBAF783}"/>
                </a:ext>
              </a:extLst>
            </p:cNvPr>
            <p:cNvCxnSpPr>
              <a:cxnSpLocks/>
            </p:cNvCxnSpPr>
            <p:nvPr/>
          </p:nvCxnSpPr>
          <p:spPr>
            <a:xfrm>
              <a:off x="9850231" y="2885562"/>
              <a:ext cx="0" cy="127242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DDF007A-594C-171E-B086-CFFD99A59D09}"/>
                </a:ext>
              </a:extLst>
            </p:cNvPr>
            <p:cNvCxnSpPr>
              <a:cxnSpLocks/>
            </p:cNvCxnSpPr>
            <p:nvPr/>
          </p:nvCxnSpPr>
          <p:spPr>
            <a:xfrm>
              <a:off x="8894818" y="4157990"/>
              <a:ext cx="955412"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9E06DF-AE8A-6F65-EE7C-BDBC9655A57A}"/>
                </a:ext>
              </a:extLst>
            </p:cNvPr>
            <p:cNvCxnSpPr>
              <a:cxnSpLocks/>
            </p:cNvCxnSpPr>
            <p:nvPr/>
          </p:nvCxnSpPr>
          <p:spPr>
            <a:xfrm flipV="1">
              <a:off x="9850231" y="4155848"/>
              <a:ext cx="323179" cy="214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7D08EAB-3C88-B73A-656A-3EA44F074CDB}"/>
                </a:ext>
              </a:extLst>
            </p:cNvPr>
            <p:cNvCxnSpPr>
              <a:cxnSpLocks/>
            </p:cNvCxnSpPr>
            <p:nvPr/>
          </p:nvCxnSpPr>
          <p:spPr>
            <a:xfrm flipV="1">
              <a:off x="9850231" y="3786967"/>
              <a:ext cx="323179" cy="214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A015BE-CD32-E1C8-947F-16C7CA6DB8EC}"/>
                </a:ext>
              </a:extLst>
            </p:cNvPr>
            <p:cNvCxnSpPr>
              <a:cxnSpLocks/>
            </p:cNvCxnSpPr>
            <p:nvPr/>
          </p:nvCxnSpPr>
          <p:spPr>
            <a:xfrm>
              <a:off x="9001252" y="3789230"/>
              <a:ext cx="0" cy="37491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BF9E4DB3-E6C7-63AD-1129-E3AF3F086B3D}"/>
                </a:ext>
              </a:extLst>
            </p:cNvPr>
            <p:cNvSpPr txBox="1"/>
            <p:nvPr/>
          </p:nvSpPr>
          <p:spPr>
            <a:xfrm>
              <a:off x="8988673" y="3237665"/>
              <a:ext cx="865114" cy="464665"/>
            </a:xfrm>
            <a:prstGeom prst="rect">
              <a:avLst/>
            </a:prstGeom>
            <a:noFill/>
          </p:spPr>
          <p:txBody>
            <a:bodyPr wrap="square" rtlCol="0">
              <a:spAutoFit/>
            </a:bodyPr>
            <a:lstStyle/>
            <a:p>
              <a:pPr algn="ctr"/>
              <a:r>
                <a:rPr lang="en-GB" sz="2000" b="1" dirty="0"/>
                <a:t>Recovery Room</a:t>
              </a:r>
            </a:p>
          </p:txBody>
        </p:sp>
        <p:cxnSp>
          <p:nvCxnSpPr>
            <p:cNvPr id="35" name="Straight Connector 34">
              <a:extLst>
                <a:ext uri="{FF2B5EF4-FFF2-40B4-BE49-F238E27FC236}">
                  <a16:creationId xmlns:a16="http://schemas.microsoft.com/office/drawing/2014/main" id="{2237B01E-BF75-125C-A42A-F1D193C18047}"/>
                </a:ext>
              </a:extLst>
            </p:cNvPr>
            <p:cNvCxnSpPr>
              <a:cxnSpLocks/>
            </p:cNvCxnSpPr>
            <p:nvPr/>
          </p:nvCxnSpPr>
          <p:spPr>
            <a:xfrm>
              <a:off x="8154223" y="2885562"/>
              <a:ext cx="471001"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755E4F2-8463-F497-64F9-ECF3C91E908C}"/>
                </a:ext>
              </a:extLst>
            </p:cNvPr>
            <p:cNvCxnSpPr>
              <a:cxnSpLocks/>
            </p:cNvCxnSpPr>
            <p:nvPr/>
          </p:nvCxnSpPr>
          <p:spPr>
            <a:xfrm>
              <a:off x="9137024" y="2885562"/>
              <a:ext cx="471001"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BF20149-D980-373B-8C5A-8AC6410DDF3B}"/>
                </a:ext>
              </a:extLst>
            </p:cNvPr>
            <p:cNvCxnSpPr>
              <a:cxnSpLocks/>
            </p:cNvCxnSpPr>
            <p:nvPr/>
          </p:nvCxnSpPr>
          <p:spPr>
            <a:xfrm flipH="1">
              <a:off x="7528530" y="3945440"/>
              <a:ext cx="1931" cy="214530"/>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8B697CC-C4C2-4C57-C187-5D0E24C06D14}"/>
                </a:ext>
              </a:extLst>
            </p:cNvPr>
            <p:cNvCxnSpPr>
              <a:cxnSpLocks/>
            </p:cNvCxnSpPr>
            <p:nvPr/>
          </p:nvCxnSpPr>
          <p:spPr>
            <a:xfrm>
              <a:off x="9107685" y="4155848"/>
              <a:ext cx="451890" cy="0"/>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71193B8-4F03-CD5E-F98D-2F37C144ECC3}"/>
                </a:ext>
              </a:extLst>
            </p:cNvPr>
            <p:cNvCxnSpPr>
              <a:cxnSpLocks/>
            </p:cNvCxnSpPr>
            <p:nvPr/>
          </p:nvCxnSpPr>
          <p:spPr>
            <a:xfrm flipH="1">
              <a:off x="8999250" y="3463755"/>
              <a:ext cx="1931" cy="214530"/>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9B58140-FF49-3798-F8DB-355314DC1891}"/>
                </a:ext>
              </a:extLst>
            </p:cNvPr>
            <p:cNvCxnSpPr>
              <a:cxnSpLocks/>
            </p:cNvCxnSpPr>
            <p:nvPr/>
          </p:nvCxnSpPr>
          <p:spPr>
            <a:xfrm>
              <a:off x="10147895" y="4184670"/>
              <a:ext cx="8504" cy="283034"/>
            </a:xfrm>
            <a:prstGeom prst="line">
              <a:avLst/>
            </a:prstGeom>
            <a:ln w="889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877768FB-22BD-1518-A57B-5F5ECA280C44}"/>
                </a:ext>
              </a:extLst>
            </p:cNvPr>
            <p:cNvSpPr/>
            <p:nvPr/>
          </p:nvSpPr>
          <p:spPr>
            <a:xfrm>
              <a:off x="8058342" y="4535033"/>
              <a:ext cx="881884" cy="1005921"/>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F78B7E44-C207-95C3-FFB5-71EC76CD6529}"/>
                </a:ext>
              </a:extLst>
            </p:cNvPr>
            <p:cNvSpPr/>
            <p:nvPr/>
          </p:nvSpPr>
          <p:spPr>
            <a:xfrm>
              <a:off x="9022939" y="2922097"/>
              <a:ext cx="810282" cy="1205078"/>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1D18A91F-EA28-DA6B-BF48-5540683BC892}"/>
                </a:ext>
              </a:extLst>
            </p:cNvPr>
            <p:cNvSpPr/>
            <p:nvPr/>
          </p:nvSpPr>
          <p:spPr>
            <a:xfrm>
              <a:off x="8005174" y="3839961"/>
              <a:ext cx="965754" cy="300558"/>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4" name="Straight Connector 43">
              <a:extLst>
                <a:ext uri="{FF2B5EF4-FFF2-40B4-BE49-F238E27FC236}">
                  <a16:creationId xmlns:a16="http://schemas.microsoft.com/office/drawing/2014/main" id="{A499F77C-2BE1-CB8B-9F35-8BD19C45BCF0}"/>
                </a:ext>
              </a:extLst>
            </p:cNvPr>
            <p:cNvCxnSpPr>
              <a:cxnSpLocks/>
            </p:cNvCxnSpPr>
            <p:nvPr/>
          </p:nvCxnSpPr>
          <p:spPr>
            <a:xfrm>
              <a:off x="8451431" y="3822395"/>
              <a:ext cx="0" cy="35442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D8D28573-7000-1A69-89C1-5E75203C8FB1}"/>
                </a:ext>
              </a:extLst>
            </p:cNvPr>
            <p:cNvSpPr/>
            <p:nvPr/>
          </p:nvSpPr>
          <p:spPr>
            <a:xfrm>
              <a:off x="9867240" y="3799346"/>
              <a:ext cx="256172" cy="33428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6" name="Straight Connector 45">
              <a:extLst>
                <a:ext uri="{FF2B5EF4-FFF2-40B4-BE49-F238E27FC236}">
                  <a16:creationId xmlns:a16="http://schemas.microsoft.com/office/drawing/2014/main" id="{025B42CB-24C7-8A49-2511-CBD24EE49D7C}"/>
                </a:ext>
              </a:extLst>
            </p:cNvPr>
            <p:cNvCxnSpPr>
              <a:cxnSpLocks/>
            </p:cNvCxnSpPr>
            <p:nvPr/>
          </p:nvCxnSpPr>
          <p:spPr>
            <a:xfrm>
              <a:off x="7100052" y="3552825"/>
              <a:ext cx="377363"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1EFB208-394B-194E-6CC3-FF5B172442E6}"/>
                </a:ext>
              </a:extLst>
            </p:cNvPr>
            <p:cNvCxnSpPr>
              <a:cxnSpLocks/>
            </p:cNvCxnSpPr>
            <p:nvPr/>
          </p:nvCxnSpPr>
          <p:spPr>
            <a:xfrm>
              <a:off x="7501822" y="2453450"/>
              <a:ext cx="1525602" cy="94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047DE39-1DAC-C9AE-7B33-7C3EA068A2A7}"/>
                </a:ext>
              </a:extLst>
            </p:cNvPr>
            <p:cNvCxnSpPr>
              <a:cxnSpLocks/>
            </p:cNvCxnSpPr>
            <p:nvPr/>
          </p:nvCxnSpPr>
          <p:spPr>
            <a:xfrm>
              <a:off x="6583456" y="2052028"/>
              <a:ext cx="244396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594D688-C927-CD89-820F-54294959846E}"/>
                </a:ext>
              </a:extLst>
            </p:cNvPr>
            <p:cNvCxnSpPr>
              <a:cxnSpLocks/>
            </p:cNvCxnSpPr>
            <p:nvPr/>
          </p:nvCxnSpPr>
          <p:spPr>
            <a:xfrm>
              <a:off x="7527998" y="2047462"/>
              <a:ext cx="0" cy="92830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20DB2FF-19C5-6FDF-427C-0BB0CB08BF36}"/>
                </a:ext>
              </a:extLst>
            </p:cNvPr>
            <p:cNvCxnSpPr>
              <a:cxnSpLocks/>
            </p:cNvCxnSpPr>
            <p:nvPr/>
          </p:nvCxnSpPr>
          <p:spPr>
            <a:xfrm flipH="1">
              <a:off x="7518283" y="2501314"/>
              <a:ext cx="337" cy="262440"/>
            </a:xfrm>
            <a:prstGeom prst="line">
              <a:avLst/>
            </a:prstGeom>
            <a:ln w="889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C194DFE-EB25-53C3-C73A-306E63F65901}"/>
                </a:ext>
              </a:extLst>
            </p:cNvPr>
            <p:cNvCxnSpPr>
              <a:cxnSpLocks/>
            </p:cNvCxnSpPr>
            <p:nvPr/>
          </p:nvCxnSpPr>
          <p:spPr>
            <a:xfrm flipH="1">
              <a:off x="6591319" y="2925315"/>
              <a:ext cx="337" cy="262440"/>
            </a:xfrm>
            <a:prstGeom prst="line">
              <a:avLst/>
            </a:prstGeom>
            <a:ln w="889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E46983F9-2D79-6F1B-2F99-5A9347CE5F9E}"/>
                </a:ext>
              </a:extLst>
            </p:cNvPr>
            <p:cNvCxnSpPr>
              <a:cxnSpLocks/>
            </p:cNvCxnSpPr>
            <p:nvPr/>
          </p:nvCxnSpPr>
          <p:spPr>
            <a:xfrm flipV="1">
              <a:off x="8999250" y="2047462"/>
              <a:ext cx="0" cy="40303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A68AD457-3D1F-CCAF-4297-509F55E56CD6}"/>
                </a:ext>
              </a:extLst>
            </p:cNvPr>
            <p:cNvSpPr/>
            <p:nvPr/>
          </p:nvSpPr>
          <p:spPr>
            <a:xfrm>
              <a:off x="7545028" y="2073903"/>
              <a:ext cx="1434586" cy="3513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4" name="Straight Connector 53">
              <a:extLst>
                <a:ext uri="{FF2B5EF4-FFF2-40B4-BE49-F238E27FC236}">
                  <a16:creationId xmlns:a16="http://schemas.microsoft.com/office/drawing/2014/main" id="{B4D8A659-8F91-B4DB-AE06-E6D7CC2E112D}"/>
                </a:ext>
              </a:extLst>
            </p:cNvPr>
            <p:cNvCxnSpPr>
              <a:cxnSpLocks/>
            </p:cNvCxnSpPr>
            <p:nvPr/>
          </p:nvCxnSpPr>
          <p:spPr>
            <a:xfrm>
              <a:off x="8286932" y="2031444"/>
              <a:ext cx="0" cy="39847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67E87E5-392C-9CB1-453F-2C282D5B31DA}"/>
                </a:ext>
              </a:extLst>
            </p:cNvPr>
            <p:cNvCxnSpPr>
              <a:cxnSpLocks/>
            </p:cNvCxnSpPr>
            <p:nvPr/>
          </p:nvCxnSpPr>
          <p:spPr>
            <a:xfrm flipV="1">
              <a:off x="9627869" y="2052028"/>
              <a:ext cx="0" cy="40303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59E1BB9-5763-EA12-3C17-C212DD9FF1B5}"/>
                </a:ext>
              </a:extLst>
            </p:cNvPr>
            <p:cNvCxnSpPr>
              <a:cxnSpLocks/>
            </p:cNvCxnSpPr>
            <p:nvPr/>
          </p:nvCxnSpPr>
          <p:spPr>
            <a:xfrm flipV="1">
              <a:off x="10106582" y="2047462"/>
              <a:ext cx="0" cy="40303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33B11AD-35D3-A530-077D-8952643EEAEC}"/>
                </a:ext>
              </a:extLst>
            </p:cNvPr>
            <p:cNvCxnSpPr>
              <a:cxnSpLocks/>
            </p:cNvCxnSpPr>
            <p:nvPr/>
          </p:nvCxnSpPr>
          <p:spPr>
            <a:xfrm>
              <a:off x="9608025" y="2054829"/>
              <a:ext cx="1491447"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ED9CE3A8-01EC-BCDC-B373-69D04BB1E262}"/>
                </a:ext>
              </a:extLst>
            </p:cNvPr>
            <p:cNvCxnSpPr>
              <a:cxnSpLocks/>
            </p:cNvCxnSpPr>
            <p:nvPr/>
          </p:nvCxnSpPr>
          <p:spPr>
            <a:xfrm flipV="1">
              <a:off x="11075722" y="2037820"/>
              <a:ext cx="0" cy="40303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C5310820-1B9E-D696-900F-8B8DD13C3D38}"/>
                </a:ext>
              </a:extLst>
            </p:cNvPr>
            <p:cNvSpPr txBox="1"/>
            <p:nvPr/>
          </p:nvSpPr>
          <p:spPr>
            <a:xfrm>
              <a:off x="10068686" y="2416896"/>
              <a:ext cx="957115" cy="707886"/>
            </a:xfrm>
            <a:prstGeom prst="rect">
              <a:avLst/>
            </a:prstGeom>
            <a:noFill/>
          </p:spPr>
          <p:txBody>
            <a:bodyPr wrap="square" rtlCol="0">
              <a:spAutoFit/>
            </a:bodyPr>
            <a:lstStyle/>
            <a:p>
              <a:pPr algn="ctr"/>
              <a:r>
                <a:rPr lang="en-GB" sz="2000" b="1" dirty="0"/>
                <a:t>Trolley bay</a:t>
              </a:r>
            </a:p>
          </p:txBody>
        </p:sp>
        <p:sp>
          <p:nvSpPr>
            <p:cNvPr id="60" name="Rectangle 59">
              <a:extLst>
                <a:ext uri="{FF2B5EF4-FFF2-40B4-BE49-F238E27FC236}">
                  <a16:creationId xmlns:a16="http://schemas.microsoft.com/office/drawing/2014/main" id="{45C7A262-9A2E-859E-70DC-F885C1A761E1}"/>
                </a:ext>
              </a:extLst>
            </p:cNvPr>
            <p:cNvSpPr/>
            <p:nvPr/>
          </p:nvSpPr>
          <p:spPr>
            <a:xfrm>
              <a:off x="9655588" y="2068852"/>
              <a:ext cx="410816" cy="3367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1" name="Straight Connector 60">
              <a:extLst>
                <a:ext uri="{FF2B5EF4-FFF2-40B4-BE49-F238E27FC236}">
                  <a16:creationId xmlns:a16="http://schemas.microsoft.com/office/drawing/2014/main" id="{F47DA612-4DDE-B113-7392-79169BB96262}"/>
                </a:ext>
              </a:extLst>
            </p:cNvPr>
            <p:cNvCxnSpPr>
              <a:cxnSpLocks/>
            </p:cNvCxnSpPr>
            <p:nvPr/>
          </p:nvCxnSpPr>
          <p:spPr>
            <a:xfrm>
              <a:off x="9005700" y="2051171"/>
              <a:ext cx="241180" cy="7430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D662D4B-04CF-F0D1-2075-43BEE46F07D8}"/>
                </a:ext>
              </a:extLst>
            </p:cNvPr>
            <p:cNvCxnSpPr>
              <a:cxnSpLocks/>
            </p:cNvCxnSpPr>
            <p:nvPr/>
          </p:nvCxnSpPr>
          <p:spPr>
            <a:xfrm flipV="1">
              <a:off x="9354546" y="2053097"/>
              <a:ext cx="277293" cy="8467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B03AAD91-6976-6014-03D8-7111AF7D7A43}"/>
                </a:ext>
              </a:extLst>
            </p:cNvPr>
            <p:cNvSpPr/>
            <p:nvPr/>
          </p:nvSpPr>
          <p:spPr>
            <a:xfrm>
              <a:off x="6615504" y="2072614"/>
              <a:ext cx="881884" cy="1462967"/>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4" name="Straight Connector 63">
              <a:extLst>
                <a:ext uri="{FF2B5EF4-FFF2-40B4-BE49-F238E27FC236}">
                  <a16:creationId xmlns:a16="http://schemas.microsoft.com/office/drawing/2014/main" id="{80A86E3D-AF49-91B9-2CCC-0DE877B9FB00}"/>
                </a:ext>
              </a:extLst>
            </p:cNvPr>
            <p:cNvCxnSpPr>
              <a:cxnSpLocks/>
            </p:cNvCxnSpPr>
            <p:nvPr/>
          </p:nvCxnSpPr>
          <p:spPr>
            <a:xfrm>
              <a:off x="6544820" y="5596863"/>
              <a:ext cx="2482462" cy="0"/>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6E2F796-87FC-26A8-829C-DC1438DB1FF2}"/>
                </a:ext>
              </a:extLst>
            </p:cNvPr>
            <p:cNvCxnSpPr>
              <a:cxnSpLocks/>
            </p:cNvCxnSpPr>
            <p:nvPr/>
          </p:nvCxnSpPr>
          <p:spPr>
            <a:xfrm>
              <a:off x="9005700" y="4550622"/>
              <a:ext cx="1150699" cy="0"/>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6D70EF3C-8BE5-D687-50D3-7351EAD156D4}"/>
                </a:ext>
              </a:extLst>
            </p:cNvPr>
            <p:cNvCxnSpPr>
              <a:cxnSpLocks/>
            </p:cNvCxnSpPr>
            <p:nvPr/>
          </p:nvCxnSpPr>
          <p:spPr>
            <a:xfrm flipV="1">
              <a:off x="10196352" y="3736163"/>
              <a:ext cx="0" cy="798870"/>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D470A85-6D56-A944-E395-60B4CDE408C1}"/>
                </a:ext>
              </a:extLst>
            </p:cNvPr>
            <p:cNvCxnSpPr>
              <a:cxnSpLocks/>
            </p:cNvCxnSpPr>
            <p:nvPr/>
          </p:nvCxnSpPr>
          <p:spPr>
            <a:xfrm flipV="1">
              <a:off x="9022939" y="4550622"/>
              <a:ext cx="0" cy="1036998"/>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A5AA887-DA55-6BB0-AF16-91604986EB01}"/>
                </a:ext>
              </a:extLst>
            </p:cNvPr>
            <p:cNvCxnSpPr>
              <a:cxnSpLocks/>
            </p:cNvCxnSpPr>
            <p:nvPr/>
          </p:nvCxnSpPr>
          <p:spPr>
            <a:xfrm flipV="1">
              <a:off x="6544820" y="3552825"/>
              <a:ext cx="0" cy="2044038"/>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68C0869C-9205-54A9-C744-54C5CB17DB72}"/>
                </a:ext>
              </a:extLst>
            </p:cNvPr>
            <p:cNvCxnSpPr>
              <a:cxnSpLocks/>
            </p:cNvCxnSpPr>
            <p:nvPr/>
          </p:nvCxnSpPr>
          <p:spPr>
            <a:xfrm>
              <a:off x="7565307" y="2861039"/>
              <a:ext cx="2301933" cy="0"/>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45D7F5E-FE52-9317-C4C2-D0BD09E0C219}"/>
                </a:ext>
              </a:extLst>
            </p:cNvPr>
            <p:cNvCxnSpPr>
              <a:cxnSpLocks/>
            </p:cNvCxnSpPr>
            <p:nvPr/>
          </p:nvCxnSpPr>
          <p:spPr>
            <a:xfrm>
              <a:off x="6544820" y="3507802"/>
              <a:ext cx="1000207" cy="13974"/>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A7C44A0-ECF0-9027-4836-0C18B3379019}"/>
                </a:ext>
              </a:extLst>
            </p:cNvPr>
            <p:cNvCxnSpPr>
              <a:cxnSpLocks/>
            </p:cNvCxnSpPr>
            <p:nvPr/>
          </p:nvCxnSpPr>
          <p:spPr>
            <a:xfrm flipV="1">
              <a:off x="7557439" y="2899808"/>
              <a:ext cx="4429" cy="659997"/>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65751BE-EDD1-A8EE-45FC-24F9310CE36B}"/>
                </a:ext>
              </a:extLst>
            </p:cNvPr>
            <p:cNvCxnSpPr>
              <a:cxnSpLocks/>
            </p:cNvCxnSpPr>
            <p:nvPr/>
          </p:nvCxnSpPr>
          <p:spPr>
            <a:xfrm>
              <a:off x="9864883" y="3736163"/>
              <a:ext cx="360266" cy="0"/>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53E34D20-BC29-1764-FE79-40F9C024F079}"/>
                </a:ext>
              </a:extLst>
            </p:cNvPr>
            <p:cNvCxnSpPr>
              <a:cxnSpLocks/>
            </p:cNvCxnSpPr>
            <p:nvPr/>
          </p:nvCxnSpPr>
          <p:spPr>
            <a:xfrm flipV="1">
              <a:off x="9909127" y="2861039"/>
              <a:ext cx="0" cy="845706"/>
            </a:xfrm>
            <a:prstGeom prst="line">
              <a:avLst/>
            </a:prstGeom>
            <a:ln w="76200">
              <a:solidFill>
                <a:schemeClr val="accent2"/>
              </a:solidFill>
            </a:ln>
            <a:effectLst>
              <a:glow rad="101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B77CFA43-F4D9-3F30-0211-5E0D3A5B3321}"/>
                </a:ext>
              </a:extLst>
            </p:cNvPr>
            <p:cNvCxnSpPr>
              <a:cxnSpLocks/>
            </p:cNvCxnSpPr>
            <p:nvPr/>
          </p:nvCxnSpPr>
          <p:spPr>
            <a:xfrm>
              <a:off x="7845238" y="4184475"/>
              <a:ext cx="188797" cy="273090"/>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75" name="Oval 74">
              <a:extLst>
                <a:ext uri="{FF2B5EF4-FFF2-40B4-BE49-F238E27FC236}">
                  <a16:creationId xmlns:a16="http://schemas.microsoft.com/office/drawing/2014/main" id="{8AFFB4B4-92C2-89EB-00A0-E32AD6D8612E}"/>
                </a:ext>
              </a:extLst>
            </p:cNvPr>
            <p:cNvSpPr/>
            <p:nvPr/>
          </p:nvSpPr>
          <p:spPr>
            <a:xfrm>
              <a:off x="10367820" y="2098426"/>
              <a:ext cx="339208" cy="326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effectLst>
                    <a:outerShdw blurRad="38100" dist="38100" dir="2700000" algn="tl">
                      <a:srgbClr val="000000">
                        <a:alpha val="43137"/>
                      </a:srgbClr>
                    </a:outerShdw>
                  </a:effectLst>
                </a:rPr>
                <a:t>1</a:t>
              </a:r>
            </a:p>
          </p:txBody>
        </p:sp>
        <p:sp>
          <p:nvSpPr>
            <p:cNvPr id="76" name="Oval 75">
              <a:extLst>
                <a:ext uri="{FF2B5EF4-FFF2-40B4-BE49-F238E27FC236}">
                  <a16:creationId xmlns:a16="http://schemas.microsoft.com/office/drawing/2014/main" id="{DE5DACC0-11C7-8A88-CC55-97BC31CAB464}"/>
                </a:ext>
              </a:extLst>
            </p:cNvPr>
            <p:cNvSpPr/>
            <p:nvPr/>
          </p:nvSpPr>
          <p:spPr>
            <a:xfrm>
              <a:off x="8262321" y="2598979"/>
              <a:ext cx="329016" cy="3302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effectLst>
                    <a:outerShdw blurRad="38100" dist="38100" dir="2700000" algn="tl">
                      <a:srgbClr val="000000">
                        <a:alpha val="43137"/>
                      </a:srgbClr>
                    </a:outerShdw>
                  </a:effectLst>
                </a:rPr>
                <a:t>2</a:t>
              </a:r>
            </a:p>
          </p:txBody>
        </p:sp>
        <p:sp>
          <p:nvSpPr>
            <p:cNvPr id="77" name="Oval 76">
              <a:extLst>
                <a:ext uri="{FF2B5EF4-FFF2-40B4-BE49-F238E27FC236}">
                  <a16:creationId xmlns:a16="http://schemas.microsoft.com/office/drawing/2014/main" id="{24E4C6BB-D080-1096-9D20-2258F79DC071}"/>
                </a:ext>
              </a:extLst>
            </p:cNvPr>
            <p:cNvSpPr/>
            <p:nvPr/>
          </p:nvSpPr>
          <p:spPr>
            <a:xfrm>
              <a:off x="7971446" y="3331046"/>
              <a:ext cx="324121" cy="3348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effectLst>
                    <a:outerShdw blurRad="38100" dist="38100" dir="2700000" algn="tl">
                      <a:srgbClr val="000000">
                        <a:alpha val="43137"/>
                      </a:srgbClr>
                    </a:outerShdw>
                  </a:effectLst>
                </a:rPr>
                <a:t>3</a:t>
              </a:r>
            </a:p>
          </p:txBody>
        </p:sp>
        <p:sp>
          <p:nvSpPr>
            <p:cNvPr id="78" name="Oval 77">
              <a:extLst>
                <a:ext uri="{FF2B5EF4-FFF2-40B4-BE49-F238E27FC236}">
                  <a16:creationId xmlns:a16="http://schemas.microsoft.com/office/drawing/2014/main" id="{9D7D8709-1C46-5BB0-0378-42AC348799BD}"/>
                </a:ext>
              </a:extLst>
            </p:cNvPr>
            <p:cNvSpPr/>
            <p:nvPr/>
          </p:nvSpPr>
          <p:spPr>
            <a:xfrm>
              <a:off x="7527998" y="4381190"/>
              <a:ext cx="388461" cy="33923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effectLst>
                    <a:outerShdw blurRad="38100" dist="38100" dir="2700000" algn="tl">
                      <a:srgbClr val="000000">
                        <a:alpha val="43137"/>
                      </a:srgbClr>
                    </a:outerShdw>
                  </a:effectLst>
                </a:rPr>
                <a:t>4</a:t>
              </a:r>
            </a:p>
          </p:txBody>
        </p:sp>
        <p:cxnSp>
          <p:nvCxnSpPr>
            <p:cNvPr id="79" name="Straight Connector 78">
              <a:extLst>
                <a:ext uri="{FF2B5EF4-FFF2-40B4-BE49-F238E27FC236}">
                  <a16:creationId xmlns:a16="http://schemas.microsoft.com/office/drawing/2014/main" id="{3491A094-5855-DEF9-E22D-248A60FC43CA}"/>
                </a:ext>
              </a:extLst>
            </p:cNvPr>
            <p:cNvCxnSpPr>
              <a:cxnSpLocks/>
            </p:cNvCxnSpPr>
            <p:nvPr/>
          </p:nvCxnSpPr>
          <p:spPr>
            <a:xfrm>
              <a:off x="9608025" y="2433825"/>
              <a:ext cx="539870" cy="120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Oval 79">
              <a:extLst>
                <a:ext uri="{FF2B5EF4-FFF2-40B4-BE49-F238E27FC236}">
                  <a16:creationId xmlns:a16="http://schemas.microsoft.com/office/drawing/2014/main" id="{F35E8657-E89D-B5D2-38CE-5E7D8B299AC7}"/>
                </a:ext>
              </a:extLst>
            </p:cNvPr>
            <p:cNvSpPr/>
            <p:nvPr/>
          </p:nvSpPr>
          <p:spPr>
            <a:xfrm>
              <a:off x="7103782" y="3945441"/>
              <a:ext cx="346429" cy="3356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effectLst>
                    <a:outerShdw blurRad="38100" dist="38100" dir="2700000" algn="tl">
                      <a:srgbClr val="000000">
                        <a:alpha val="43137"/>
                      </a:srgbClr>
                    </a:outerShdw>
                  </a:effectLst>
                </a:rPr>
                <a:t>5</a:t>
              </a:r>
            </a:p>
          </p:txBody>
        </p:sp>
      </p:grpSp>
      <p:sp>
        <p:nvSpPr>
          <p:cNvPr id="81" name="Oval 80">
            <a:extLst>
              <a:ext uri="{FF2B5EF4-FFF2-40B4-BE49-F238E27FC236}">
                <a16:creationId xmlns:a16="http://schemas.microsoft.com/office/drawing/2014/main" id="{C3427598-343C-10A7-DD14-3CA6E39E05FB}"/>
              </a:ext>
            </a:extLst>
          </p:cNvPr>
          <p:cNvSpPr/>
          <p:nvPr/>
        </p:nvSpPr>
        <p:spPr>
          <a:xfrm>
            <a:off x="8843389" y="896441"/>
            <a:ext cx="2022617" cy="1839061"/>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2" name="TextBox 81">
            <a:extLst>
              <a:ext uri="{FF2B5EF4-FFF2-40B4-BE49-F238E27FC236}">
                <a16:creationId xmlns:a16="http://schemas.microsoft.com/office/drawing/2014/main" id="{DA2CD593-C647-5227-71F7-BB4DCAB81CF7}"/>
              </a:ext>
            </a:extLst>
          </p:cNvPr>
          <p:cNvSpPr txBox="1"/>
          <p:nvPr/>
        </p:nvSpPr>
        <p:spPr>
          <a:xfrm>
            <a:off x="8932985" y="975196"/>
            <a:ext cx="1858119" cy="1569660"/>
          </a:xfrm>
          <a:prstGeom prst="rect">
            <a:avLst/>
          </a:prstGeom>
          <a:noFill/>
        </p:spPr>
        <p:txBody>
          <a:bodyPr wrap="square" rtlCol="0">
            <a:spAutoFit/>
          </a:bodyPr>
          <a:lstStyle/>
          <a:p>
            <a:pPr algn="ctr"/>
            <a:r>
              <a:rPr lang="en-GB" sz="2400" dirty="0">
                <a:solidFill>
                  <a:schemeClr val="bg1"/>
                </a:solidFill>
              </a:rPr>
              <a:t>1. </a:t>
            </a:r>
          </a:p>
          <a:p>
            <a:pPr algn="ctr"/>
            <a:r>
              <a:rPr lang="en-GB" sz="2400" dirty="0">
                <a:solidFill>
                  <a:schemeClr val="bg1"/>
                </a:solidFill>
              </a:rPr>
              <a:t>Task</a:t>
            </a:r>
          </a:p>
          <a:p>
            <a:pPr algn="ctr"/>
            <a:r>
              <a:rPr lang="en-GB" sz="2400" dirty="0">
                <a:solidFill>
                  <a:schemeClr val="bg1"/>
                </a:solidFill>
              </a:rPr>
              <a:t>&amp; </a:t>
            </a:r>
          </a:p>
          <a:p>
            <a:pPr algn="ctr"/>
            <a:r>
              <a:rPr lang="en-GB" sz="2400" dirty="0">
                <a:solidFill>
                  <a:schemeClr val="bg1"/>
                </a:solidFill>
              </a:rPr>
              <a:t>Technology</a:t>
            </a:r>
          </a:p>
        </p:txBody>
      </p:sp>
      <p:sp>
        <p:nvSpPr>
          <p:cNvPr id="83" name="Subtitle 2">
            <a:extLst>
              <a:ext uri="{FF2B5EF4-FFF2-40B4-BE49-F238E27FC236}">
                <a16:creationId xmlns:a16="http://schemas.microsoft.com/office/drawing/2014/main" id="{F0387560-7BE3-A718-29F3-4CF0207454F6}"/>
              </a:ext>
            </a:extLst>
          </p:cNvPr>
          <p:cNvSpPr txBox="1">
            <a:spLocks/>
          </p:cNvSpPr>
          <p:nvPr/>
        </p:nvSpPr>
        <p:spPr>
          <a:xfrm>
            <a:off x="10328276" y="5795776"/>
            <a:ext cx="1776534" cy="96885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a:t>
            </a:r>
          </a:p>
          <a:p>
            <a:pPr>
              <a:spcBef>
                <a:spcPts val="0"/>
              </a:spcBef>
            </a:pPr>
            <a:r>
              <a:rPr lang="en-GB" sz="1400" b="1" dirty="0"/>
              <a:t>Edinburgh</a:t>
            </a:r>
          </a:p>
          <a:p>
            <a:pPr>
              <a:spcBef>
                <a:spcPts val="0"/>
              </a:spcBef>
            </a:pPr>
            <a:endParaRPr lang="en-GB" sz="1400" dirty="0"/>
          </a:p>
        </p:txBody>
      </p:sp>
      <p:pic>
        <p:nvPicPr>
          <p:cNvPr id="85" name="Picture 84">
            <a:extLst>
              <a:ext uri="{FF2B5EF4-FFF2-40B4-BE49-F238E27FC236}">
                <a16:creationId xmlns:a16="http://schemas.microsoft.com/office/drawing/2014/main" id="{DE5510C6-29C0-B492-8188-A5F18C93D78A}"/>
              </a:ext>
            </a:extLst>
          </p:cNvPr>
          <p:cNvPicPr>
            <a:picLocks noChangeAspect="1"/>
          </p:cNvPicPr>
          <p:nvPr/>
        </p:nvPicPr>
        <p:blipFill>
          <a:blip r:embed="rId3"/>
          <a:stretch>
            <a:fillRect/>
          </a:stretch>
        </p:blipFill>
        <p:spPr>
          <a:xfrm>
            <a:off x="69111" y="924389"/>
            <a:ext cx="6526240" cy="5840239"/>
          </a:xfrm>
          <a:prstGeom prst="rect">
            <a:avLst/>
          </a:prstGeom>
        </p:spPr>
      </p:pic>
      <p:sp>
        <p:nvSpPr>
          <p:cNvPr id="86" name="Subtitle 2">
            <a:extLst>
              <a:ext uri="{FF2B5EF4-FFF2-40B4-BE49-F238E27FC236}">
                <a16:creationId xmlns:a16="http://schemas.microsoft.com/office/drawing/2014/main" id="{5E07456B-0D76-CE0A-32EC-0FBE5F578100}"/>
              </a:ext>
            </a:extLst>
          </p:cNvPr>
          <p:cNvSpPr txBox="1">
            <a:spLocks/>
          </p:cNvSpPr>
          <p:nvPr/>
        </p:nvSpPr>
        <p:spPr>
          <a:xfrm>
            <a:off x="69111" y="331804"/>
            <a:ext cx="1863211" cy="7828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2000" b="1" u="sng" dirty="0">
                <a:solidFill>
                  <a:srgbClr val="FF0000"/>
                </a:solidFill>
              </a:rPr>
              <a:t>Finding:</a:t>
            </a:r>
          </a:p>
          <a:p>
            <a:pPr>
              <a:spcBef>
                <a:spcPts val="0"/>
              </a:spcBef>
            </a:pPr>
            <a:r>
              <a:rPr lang="en-GB" sz="2000" b="1" u="sng" dirty="0">
                <a:solidFill>
                  <a:srgbClr val="FF0000"/>
                </a:solidFill>
              </a:rPr>
              <a:t>Process Failings</a:t>
            </a:r>
          </a:p>
          <a:p>
            <a:pPr>
              <a:spcBef>
                <a:spcPts val="0"/>
              </a:spcBef>
            </a:pPr>
            <a:endParaRPr lang="en-GB" sz="1400" dirty="0"/>
          </a:p>
        </p:txBody>
      </p:sp>
    </p:spTree>
    <p:extLst>
      <p:ext uri="{BB962C8B-B14F-4D97-AF65-F5344CB8AC3E}">
        <p14:creationId xmlns:p14="http://schemas.microsoft.com/office/powerpoint/2010/main" val="356128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129259" y="1265102"/>
            <a:ext cx="10343536" cy="954107"/>
          </a:xfrm>
          <a:prstGeom prst="rect">
            <a:avLst/>
          </a:prstGeom>
          <a:noFill/>
        </p:spPr>
        <p:txBody>
          <a:bodyPr wrap="square">
            <a:spAutoFit/>
          </a:bodyPr>
          <a:lstStyle/>
          <a:p>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678F1838-F773-BEB8-A5D6-8039B041471B}"/>
              </a:ext>
            </a:extLst>
          </p:cNvPr>
          <p:cNvSpPr txBox="1">
            <a:spLocks/>
          </p:cNvSpPr>
          <p:nvPr/>
        </p:nvSpPr>
        <p:spPr>
          <a:xfrm>
            <a:off x="246091" y="884903"/>
            <a:ext cx="2733083" cy="7828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2000" b="1" u="sng" dirty="0">
                <a:solidFill>
                  <a:srgbClr val="FF0000"/>
                </a:solidFill>
              </a:rPr>
              <a:t>Finding:</a:t>
            </a:r>
          </a:p>
          <a:p>
            <a:pPr>
              <a:spcBef>
                <a:spcPts val="0"/>
              </a:spcBef>
            </a:pPr>
            <a:r>
              <a:rPr lang="en-GB" sz="2000" b="1" u="sng" dirty="0">
                <a:solidFill>
                  <a:srgbClr val="FF0000"/>
                </a:solidFill>
              </a:rPr>
              <a:t>Reduced Focus on MRI</a:t>
            </a:r>
          </a:p>
          <a:p>
            <a:pPr>
              <a:spcBef>
                <a:spcPts val="0"/>
              </a:spcBef>
            </a:pPr>
            <a:endParaRPr lang="en-GB" sz="1400" dirty="0"/>
          </a:p>
        </p:txBody>
      </p:sp>
      <p:grpSp>
        <p:nvGrpSpPr>
          <p:cNvPr id="5" name="Group 4">
            <a:extLst>
              <a:ext uri="{FF2B5EF4-FFF2-40B4-BE49-F238E27FC236}">
                <a16:creationId xmlns:a16="http://schemas.microsoft.com/office/drawing/2014/main" id="{0C22FA0F-0E11-4C9C-CED4-4349D203676D}"/>
              </a:ext>
            </a:extLst>
          </p:cNvPr>
          <p:cNvGrpSpPr/>
          <p:nvPr/>
        </p:nvGrpSpPr>
        <p:grpSpPr>
          <a:xfrm>
            <a:off x="465002" y="1667770"/>
            <a:ext cx="3503123" cy="2843197"/>
            <a:chOff x="6780492" y="1176139"/>
            <a:chExt cx="2672253" cy="2252861"/>
          </a:xfrm>
        </p:grpSpPr>
        <p:grpSp>
          <p:nvGrpSpPr>
            <p:cNvPr id="8" name="Group 7">
              <a:extLst>
                <a:ext uri="{FF2B5EF4-FFF2-40B4-BE49-F238E27FC236}">
                  <a16:creationId xmlns:a16="http://schemas.microsoft.com/office/drawing/2014/main" id="{05807443-8136-2DCA-F74E-4CF4E1E0F071}"/>
                </a:ext>
              </a:extLst>
            </p:cNvPr>
            <p:cNvGrpSpPr/>
            <p:nvPr/>
          </p:nvGrpSpPr>
          <p:grpSpPr>
            <a:xfrm>
              <a:off x="6780492" y="1176139"/>
              <a:ext cx="2672253" cy="2252861"/>
              <a:chOff x="2758800" y="1853032"/>
              <a:chExt cx="5031413" cy="4120031"/>
            </a:xfrm>
          </p:grpSpPr>
          <p:cxnSp>
            <p:nvCxnSpPr>
              <p:cNvPr id="10" name="Straight Connector 9">
                <a:extLst>
                  <a:ext uri="{FF2B5EF4-FFF2-40B4-BE49-F238E27FC236}">
                    <a16:creationId xmlns:a16="http://schemas.microsoft.com/office/drawing/2014/main" id="{FB59F64A-5D6E-6137-ACCE-1AB33C753813}"/>
                  </a:ext>
                </a:extLst>
              </p:cNvPr>
              <p:cNvCxnSpPr>
                <a:cxnSpLocks/>
              </p:cNvCxnSpPr>
              <p:nvPr/>
            </p:nvCxnSpPr>
            <p:spPr>
              <a:xfrm>
                <a:off x="2758800" y="2871061"/>
                <a:ext cx="132399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B682DF5-798D-4CC3-91EC-3EA30552FBB2}"/>
                  </a:ext>
                </a:extLst>
              </p:cNvPr>
              <p:cNvCxnSpPr>
                <a:cxnSpLocks/>
              </p:cNvCxnSpPr>
              <p:nvPr/>
            </p:nvCxnSpPr>
            <p:spPr>
              <a:xfrm>
                <a:off x="2828715" y="4042320"/>
                <a:ext cx="1314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D074077-37BF-B310-653A-699CEC23A7CE}"/>
                  </a:ext>
                </a:extLst>
              </p:cNvPr>
              <p:cNvCxnSpPr>
                <a:cxnSpLocks/>
              </p:cNvCxnSpPr>
              <p:nvPr/>
            </p:nvCxnSpPr>
            <p:spPr>
              <a:xfrm flipV="1">
                <a:off x="4798374" y="4328776"/>
                <a:ext cx="0" cy="161912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C232C32-8AD3-995E-BF9B-F92FF916FDF8}"/>
                  </a:ext>
                </a:extLst>
              </p:cNvPr>
              <p:cNvCxnSpPr>
                <a:cxnSpLocks/>
              </p:cNvCxnSpPr>
              <p:nvPr/>
            </p:nvCxnSpPr>
            <p:spPr>
              <a:xfrm flipV="1">
                <a:off x="6110650" y="4294018"/>
                <a:ext cx="0" cy="161912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E3C82F9-0FF0-E450-015B-FE34C046A961}"/>
                  </a:ext>
                </a:extLst>
              </p:cNvPr>
              <p:cNvCxnSpPr>
                <a:cxnSpLocks/>
              </p:cNvCxnSpPr>
              <p:nvPr/>
            </p:nvCxnSpPr>
            <p:spPr>
              <a:xfrm flipH="1" flipV="1">
                <a:off x="4740772" y="1900539"/>
                <a:ext cx="160" cy="135314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D38439F-4DBF-2E62-7E72-0D7EB228F75E}"/>
                  </a:ext>
                </a:extLst>
              </p:cNvPr>
              <p:cNvCxnSpPr>
                <a:cxnSpLocks/>
              </p:cNvCxnSpPr>
              <p:nvPr/>
            </p:nvCxnSpPr>
            <p:spPr>
              <a:xfrm flipV="1">
                <a:off x="4740932" y="3245122"/>
                <a:ext cx="0" cy="5568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5D24486-C2EA-19C5-802F-051E41234590}"/>
                  </a:ext>
                </a:extLst>
              </p:cNvPr>
              <p:cNvCxnSpPr>
                <a:cxnSpLocks/>
              </p:cNvCxnSpPr>
              <p:nvPr/>
            </p:nvCxnSpPr>
            <p:spPr>
              <a:xfrm>
                <a:off x="4706846" y="3791492"/>
                <a:ext cx="1458531" cy="288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EBFBD55-FB9F-8B3F-2AB0-224DCD130979}"/>
                  </a:ext>
                </a:extLst>
              </p:cNvPr>
              <p:cNvCxnSpPr>
                <a:cxnSpLocks/>
              </p:cNvCxnSpPr>
              <p:nvPr/>
            </p:nvCxnSpPr>
            <p:spPr>
              <a:xfrm>
                <a:off x="4716025" y="3266960"/>
                <a:ext cx="140329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1F87788-B40F-16E8-C03C-C1B3BA094BF9}"/>
                  </a:ext>
                </a:extLst>
              </p:cNvPr>
              <p:cNvCxnSpPr>
                <a:cxnSpLocks/>
              </p:cNvCxnSpPr>
              <p:nvPr/>
            </p:nvCxnSpPr>
            <p:spPr>
              <a:xfrm>
                <a:off x="7766462" y="3220328"/>
                <a:ext cx="0" cy="110844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6A1B89A-AB17-B622-5561-208FE9E32AEF}"/>
                  </a:ext>
                </a:extLst>
              </p:cNvPr>
              <p:cNvCxnSpPr>
                <a:cxnSpLocks/>
              </p:cNvCxnSpPr>
              <p:nvPr/>
            </p:nvCxnSpPr>
            <p:spPr>
              <a:xfrm>
                <a:off x="6151953" y="1864907"/>
                <a:ext cx="0" cy="14648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1DFE97A-D5BA-1043-F23D-3FE35EA9FA89}"/>
                  </a:ext>
                </a:extLst>
              </p:cNvPr>
              <p:cNvCxnSpPr>
                <a:cxnSpLocks/>
              </p:cNvCxnSpPr>
              <p:nvPr/>
            </p:nvCxnSpPr>
            <p:spPr>
              <a:xfrm>
                <a:off x="4123063" y="4042320"/>
                <a:ext cx="713833" cy="32357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504163B-52B3-A3B5-9B97-1E8200C0B09F}"/>
                  </a:ext>
                </a:extLst>
              </p:cNvPr>
              <p:cNvCxnSpPr>
                <a:cxnSpLocks/>
              </p:cNvCxnSpPr>
              <p:nvPr/>
            </p:nvCxnSpPr>
            <p:spPr>
              <a:xfrm>
                <a:off x="4770876" y="4328776"/>
                <a:ext cx="3019336" cy="326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22C0AE2-15AA-3443-BAAB-6EE8D80489CD}"/>
                  </a:ext>
                </a:extLst>
              </p:cNvPr>
              <p:cNvCxnSpPr>
                <a:cxnSpLocks/>
              </p:cNvCxnSpPr>
              <p:nvPr/>
            </p:nvCxnSpPr>
            <p:spPr>
              <a:xfrm flipH="1" flipV="1">
                <a:off x="2792479" y="2897282"/>
                <a:ext cx="10250" cy="307578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107A054-DE17-8CF2-0075-E7131D37BADF}"/>
                  </a:ext>
                </a:extLst>
              </p:cNvPr>
              <p:cNvCxnSpPr>
                <a:cxnSpLocks/>
              </p:cNvCxnSpPr>
              <p:nvPr/>
            </p:nvCxnSpPr>
            <p:spPr>
              <a:xfrm>
                <a:off x="2821897" y="5936840"/>
                <a:ext cx="3330056" cy="137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44A9476-95EB-B726-4DC7-83C79279B7A3}"/>
                  </a:ext>
                </a:extLst>
              </p:cNvPr>
              <p:cNvCxnSpPr>
                <a:cxnSpLocks/>
              </p:cNvCxnSpPr>
              <p:nvPr/>
            </p:nvCxnSpPr>
            <p:spPr>
              <a:xfrm flipH="1" flipV="1">
                <a:off x="4089602" y="1864907"/>
                <a:ext cx="13525" cy="217741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777E161-9953-9463-EB33-F161A375A046}"/>
                  </a:ext>
                </a:extLst>
              </p:cNvPr>
              <p:cNvCxnSpPr>
                <a:cxnSpLocks/>
              </p:cNvCxnSpPr>
              <p:nvPr/>
            </p:nvCxnSpPr>
            <p:spPr>
              <a:xfrm>
                <a:off x="4716025" y="1864907"/>
                <a:ext cx="2622926" cy="982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E76E071-6934-02DB-13E9-3190DDFE9A6A}"/>
                  </a:ext>
                </a:extLst>
              </p:cNvPr>
              <p:cNvCxnSpPr>
                <a:cxnSpLocks/>
              </p:cNvCxnSpPr>
              <p:nvPr/>
            </p:nvCxnSpPr>
            <p:spPr>
              <a:xfrm>
                <a:off x="4058356" y="185303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D8CCCE9-E173-B1F3-8C6B-40DC04EA81B8}"/>
                  </a:ext>
                </a:extLst>
              </p:cNvPr>
              <p:cNvCxnSpPr>
                <a:cxnSpLocks/>
              </p:cNvCxnSpPr>
              <p:nvPr/>
            </p:nvCxnSpPr>
            <p:spPr>
              <a:xfrm>
                <a:off x="7338951" y="1853032"/>
                <a:ext cx="0" cy="19384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C933D74-3A29-98DC-0987-240111100D84}"/>
                  </a:ext>
                </a:extLst>
              </p:cNvPr>
              <p:cNvCxnSpPr>
                <a:cxnSpLocks/>
              </p:cNvCxnSpPr>
              <p:nvPr/>
            </p:nvCxnSpPr>
            <p:spPr>
              <a:xfrm>
                <a:off x="6004887" y="3791492"/>
                <a:ext cx="133406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A2AF59C-31BA-B0D5-D0C0-28B78E7300D5}"/>
                  </a:ext>
                </a:extLst>
              </p:cNvPr>
              <p:cNvCxnSpPr>
                <a:cxnSpLocks/>
              </p:cNvCxnSpPr>
              <p:nvPr/>
            </p:nvCxnSpPr>
            <p:spPr>
              <a:xfrm flipV="1">
                <a:off x="7338951" y="3788229"/>
                <a:ext cx="451262" cy="326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32CB256-EBB6-4ED3-8F6B-F3DE966F6B66}"/>
                  </a:ext>
                </a:extLst>
              </p:cNvPr>
              <p:cNvCxnSpPr>
                <a:cxnSpLocks/>
              </p:cNvCxnSpPr>
              <p:nvPr/>
            </p:nvCxnSpPr>
            <p:spPr>
              <a:xfrm flipV="1">
                <a:off x="7338951" y="3226263"/>
                <a:ext cx="451262" cy="326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9DCEDC9-E507-BFEC-FAF9-A305B78FF472}"/>
                  </a:ext>
                </a:extLst>
              </p:cNvPr>
              <p:cNvCxnSpPr>
                <a:cxnSpLocks/>
              </p:cNvCxnSpPr>
              <p:nvPr/>
            </p:nvCxnSpPr>
            <p:spPr>
              <a:xfrm>
                <a:off x="6153502" y="3229710"/>
                <a:ext cx="0" cy="57116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DC7791B-02F1-8E9B-DDD2-3FFC08F39393}"/>
                  </a:ext>
                </a:extLst>
              </p:cNvPr>
              <p:cNvCxnSpPr>
                <a:cxnSpLocks/>
              </p:cNvCxnSpPr>
              <p:nvPr/>
            </p:nvCxnSpPr>
            <p:spPr>
              <a:xfrm>
                <a:off x="4970777" y="185303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87ADC09-FE0B-CB28-5DDE-A85B3DD17A03}"/>
                  </a:ext>
                </a:extLst>
              </p:cNvPr>
              <p:cNvCxnSpPr>
                <a:cxnSpLocks/>
              </p:cNvCxnSpPr>
              <p:nvPr/>
            </p:nvCxnSpPr>
            <p:spPr>
              <a:xfrm>
                <a:off x="6343084" y="185303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B21F682-27BF-8D3D-EB1B-E8865EDE12D1}"/>
                  </a:ext>
                </a:extLst>
              </p:cNvPr>
              <p:cNvCxnSpPr>
                <a:cxnSpLocks/>
              </p:cNvCxnSpPr>
              <p:nvPr/>
            </p:nvCxnSpPr>
            <p:spPr>
              <a:xfrm flipH="1">
                <a:off x="4728655" y="2495897"/>
                <a:ext cx="14399" cy="569315"/>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10064A3-ECA5-2C8E-E3BA-0D88623D40C7}"/>
                  </a:ext>
                </a:extLst>
              </p:cNvPr>
              <p:cNvCxnSpPr>
                <a:cxnSpLocks/>
              </p:cNvCxnSpPr>
              <p:nvPr/>
            </p:nvCxnSpPr>
            <p:spPr>
              <a:xfrm>
                <a:off x="4089198" y="3423981"/>
                <a:ext cx="7909" cy="370528"/>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308ACBB-9B83-6D47-F828-8921776C5AC6}"/>
                  </a:ext>
                </a:extLst>
              </p:cNvPr>
              <p:cNvCxnSpPr>
                <a:cxnSpLocks/>
              </p:cNvCxnSpPr>
              <p:nvPr/>
            </p:nvCxnSpPr>
            <p:spPr>
              <a:xfrm>
                <a:off x="4230283" y="4089913"/>
                <a:ext cx="449111" cy="203846"/>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C8746A0-43C4-82F7-34EC-150C11D168A1}"/>
                  </a:ext>
                </a:extLst>
              </p:cNvPr>
              <p:cNvCxnSpPr>
                <a:cxnSpLocks/>
              </p:cNvCxnSpPr>
              <p:nvPr/>
            </p:nvCxnSpPr>
            <p:spPr>
              <a:xfrm>
                <a:off x="6302118" y="3788229"/>
                <a:ext cx="630985" cy="0"/>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0FAE880-851D-DBAB-CC4A-792474172060}"/>
                  </a:ext>
                </a:extLst>
              </p:cNvPr>
              <p:cNvCxnSpPr>
                <a:cxnSpLocks/>
              </p:cNvCxnSpPr>
              <p:nvPr/>
            </p:nvCxnSpPr>
            <p:spPr>
              <a:xfrm>
                <a:off x="6153403" y="2733871"/>
                <a:ext cx="0" cy="387155"/>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0B771E7-9145-E2A7-0394-3AD7BB250488}"/>
                  </a:ext>
                </a:extLst>
              </p:cNvPr>
              <p:cNvCxnSpPr>
                <a:cxnSpLocks/>
              </p:cNvCxnSpPr>
              <p:nvPr/>
            </p:nvCxnSpPr>
            <p:spPr>
              <a:xfrm>
                <a:off x="7754587" y="3832138"/>
                <a:ext cx="11875" cy="431183"/>
              </a:xfrm>
              <a:prstGeom prst="line">
                <a:avLst/>
              </a:prstGeom>
              <a:ln w="889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F8DD21F-EF1C-A54D-9E67-2C5C70670838}"/>
                  </a:ext>
                </a:extLst>
              </p:cNvPr>
              <p:cNvSpPr/>
              <p:nvPr/>
            </p:nvSpPr>
            <p:spPr>
              <a:xfrm>
                <a:off x="4773014" y="1933100"/>
                <a:ext cx="1337636" cy="1277435"/>
              </a:xfrm>
              <a:prstGeom prst="rect">
                <a:avLst/>
              </a:prstGeom>
              <a:solidFill>
                <a:schemeClr val="accent1">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Star: 5 Points 40">
                <a:extLst>
                  <a:ext uri="{FF2B5EF4-FFF2-40B4-BE49-F238E27FC236}">
                    <a16:creationId xmlns:a16="http://schemas.microsoft.com/office/drawing/2014/main" id="{90520AAD-9DAE-C32F-8CEB-46134B342C93}"/>
                  </a:ext>
                </a:extLst>
              </p:cNvPr>
              <p:cNvSpPr/>
              <p:nvPr/>
            </p:nvSpPr>
            <p:spPr>
              <a:xfrm>
                <a:off x="5189519" y="2359861"/>
                <a:ext cx="423908" cy="44190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538416B4-455D-22CC-08A6-C6F52E02D30E}"/>
                  </a:ext>
                </a:extLst>
              </p:cNvPr>
              <p:cNvSpPr/>
              <p:nvPr/>
            </p:nvSpPr>
            <p:spPr>
              <a:xfrm>
                <a:off x="4836896" y="4365892"/>
                <a:ext cx="1231395" cy="1532455"/>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8652A8DC-C999-0C8F-3A7C-5EB499987923}"/>
                  </a:ext>
                </a:extLst>
              </p:cNvPr>
              <p:cNvSpPr/>
              <p:nvPr/>
            </p:nvSpPr>
            <p:spPr>
              <a:xfrm>
                <a:off x="6190047" y="1908691"/>
                <a:ext cx="1125154" cy="183381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03D210E8-D0BA-94BB-B767-4D177FF6108D}"/>
                  </a:ext>
                </a:extLst>
              </p:cNvPr>
              <p:cNvSpPr/>
              <p:nvPr/>
            </p:nvSpPr>
            <p:spPr>
              <a:xfrm>
                <a:off x="4762656" y="3306996"/>
                <a:ext cx="1348504" cy="45788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5" name="Straight Connector 44">
                <a:extLst>
                  <a:ext uri="{FF2B5EF4-FFF2-40B4-BE49-F238E27FC236}">
                    <a16:creationId xmlns:a16="http://schemas.microsoft.com/office/drawing/2014/main" id="{E76F0AA8-8165-727D-D740-49FFB01B3B93}"/>
                  </a:ext>
                </a:extLst>
              </p:cNvPr>
              <p:cNvCxnSpPr>
                <a:cxnSpLocks/>
              </p:cNvCxnSpPr>
              <p:nvPr/>
            </p:nvCxnSpPr>
            <p:spPr>
              <a:xfrm>
                <a:off x="5385775" y="3280235"/>
                <a:ext cx="0" cy="53994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D2B1BF45-B5BC-7865-39B0-4C24329ABB4E}"/>
                  </a:ext>
                </a:extLst>
              </p:cNvPr>
              <p:cNvSpPr/>
              <p:nvPr/>
            </p:nvSpPr>
            <p:spPr>
              <a:xfrm>
                <a:off x="7362702" y="3245122"/>
                <a:ext cx="357699" cy="50925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Straight Connector 46">
                <a:extLst>
                  <a:ext uri="{FF2B5EF4-FFF2-40B4-BE49-F238E27FC236}">
                    <a16:creationId xmlns:a16="http://schemas.microsoft.com/office/drawing/2014/main" id="{D19363AE-0170-205F-7DFD-21C830903E9B}"/>
                  </a:ext>
                </a:extLst>
              </p:cNvPr>
              <p:cNvCxnSpPr>
                <a:cxnSpLocks/>
              </p:cNvCxnSpPr>
              <p:nvPr/>
            </p:nvCxnSpPr>
            <p:spPr>
              <a:xfrm>
                <a:off x="3498813" y="2869563"/>
                <a:ext cx="526920"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9" name="TextBox 8">
              <a:extLst>
                <a:ext uri="{FF2B5EF4-FFF2-40B4-BE49-F238E27FC236}">
                  <a16:creationId xmlns:a16="http://schemas.microsoft.com/office/drawing/2014/main" id="{B2A611C1-C182-5F6A-B3FA-5B4F0C8F6C2B}"/>
                </a:ext>
              </a:extLst>
            </p:cNvPr>
            <p:cNvSpPr txBox="1"/>
            <p:nvPr/>
          </p:nvSpPr>
          <p:spPr>
            <a:xfrm>
              <a:off x="6958942" y="2674552"/>
              <a:ext cx="794106" cy="338554"/>
            </a:xfrm>
            <a:prstGeom prst="rect">
              <a:avLst/>
            </a:prstGeom>
            <a:noFill/>
          </p:spPr>
          <p:txBody>
            <a:bodyPr wrap="square" rtlCol="0">
              <a:spAutoFit/>
            </a:bodyPr>
            <a:lstStyle/>
            <a:p>
              <a:r>
                <a:rPr lang="en-GB" sz="1600" b="1" dirty="0"/>
                <a:t>3T MRI</a:t>
              </a:r>
            </a:p>
          </p:txBody>
        </p:sp>
      </p:grpSp>
      <p:sp>
        <p:nvSpPr>
          <p:cNvPr id="49" name="Subtitle 2">
            <a:extLst>
              <a:ext uri="{FF2B5EF4-FFF2-40B4-BE49-F238E27FC236}">
                <a16:creationId xmlns:a16="http://schemas.microsoft.com/office/drawing/2014/main" id="{417492D0-F413-9BFD-D752-B86D18D4C72A}"/>
              </a:ext>
            </a:extLst>
          </p:cNvPr>
          <p:cNvSpPr txBox="1">
            <a:spLocks/>
          </p:cNvSpPr>
          <p:nvPr/>
        </p:nvSpPr>
        <p:spPr>
          <a:xfrm>
            <a:off x="10235965" y="5563633"/>
            <a:ext cx="1776534" cy="96885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a:t>
            </a:r>
          </a:p>
          <a:p>
            <a:pPr>
              <a:spcBef>
                <a:spcPts val="0"/>
              </a:spcBef>
            </a:pPr>
            <a:r>
              <a:rPr lang="en-GB" sz="1400" b="1" dirty="0"/>
              <a:t>Edinburgh</a:t>
            </a:r>
          </a:p>
          <a:p>
            <a:pPr>
              <a:spcBef>
                <a:spcPts val="0"/>
              </a:spcBef>
            </a:pPr>
            <a:endParaRPr lang="en-GB" sz="1400" dirty="0"/>
          </a:p>
        </p:txBody>
      </p:sp>
      <p:pic>
        <p:nvPicPr>
          <p:cNvPr id="50" name="Picture 49">
            <a:extLst>
              <a:ext uri="{FF2B5EF4-FFF2-40B4-BE49-F238E27FC236}">
                <a16:creationId xmlns:a16="http://schemas.microsoft.com/office/drawing/2014/main" id="{AB4BE973-C366-D398-DC95-34D6927A35D2}"/>
              </a:ext>
            </a:extLst>
          </p:cNvPr>
          <p:cNvPicPr>
            <a:picLocks noChangeAspect="1"/>
          </p:cNvPicPr>
          <p:nvPr/>
        </p:nvPicPr>
        <p:blipFill>
          <a:blip r:embed="rId3"/>
          <a:stretch>
            <a:fillRect/>
          </a:stretch>
        </p:blipFill>
        <p:spPr>
          <a:xfrm>
            <a:off x="7142400" y="851580"/>
            <a:ext cx="2349583" cy="1762188"/>
          </a:xfrm>
          <a:prstGeom prst="rect">
            <a:avLst/>
          </a:prstGeom>
        </p:spPr>
      </p:pic>
      <p:pic>
        <p:nvPicPr>
          <p:cNvPr id="51" name="Picture 50">
            <a:extLst>
              <a:ext uri="{FF2B5EF4-FFF2-40B4-BE49-F238E27FC236}">
                <a16:creationId xmlns:a16="http://schemas.microsoft.com/office/drawing/2014/main" id="{47C4F770-0F03-B532-0D27-95DF0819E12A}"/>
              </a:ext>
            </a:extLst>
          </p:cNvPr>
          <p:cNvPicPr>
            <a:picLocks noChangeAspect="1"/>
          </p:cNvPicPr>
          <p:nvPr/>
        </p:nvPicPr>
        <p:blipFill>
          <a:blip r:embed="rId4"/>
          <a:stretch>
            <a:fillRect/>
          </a:stretch>
        </p:blipFill>
        <p:spPr>
          <a:xfrm>
            <a:off x="5052802" y="3028057"/>
            <a:ext cx="3038458" cy="1078652"/>
          </a:xfrm>
          <a:prstGeom prst="rect">
            <a:avLst/>
          </a:prstGeom>
        </p:spPr>
      </p:pic>
      <p:pic>
        <p:nvPicPr>
          <p:cNvPr id="52" name="Picture 51">
            <a:extLst>
              <a:ext uri="{FF2B5EF4-FFF2-40B4-BE49-F238E27FC236}">
                <a16:creationId xmlns:a16="http://schemas.microsoft.com/office/drawing/2014/main" id="{827997C1-CABB-2700-897A-CED784054FCF}"/>
              </a:ext>
            </a:extLst>
          </p:cNvPr>
          <p:cNvPicPr>
            <a:picLocks noChangeAspect="1"/>
          </p:cNvPicPr>
          <p:nvPr/>
        </p:nvPicPr>
        <p:blipFill>
          <a:blip r:embed="rId5"/>
          <a:stretch>
            <a:fillRect/>
          </a:stretch>
        </p:blipFill>
        <p:spPr>
          <a:xfrm>
            <a:off x="8652899" y="3181958"/>
            <a:ext cx="2106907" cy="1624179"/>
          </a:xfrm>
          <a:prstGeom prst="rect">
            <a:avLst/>
          </a:prstGeom>
        </p:spPr>
      </p:pic>
      <p:pic>
        <p:nvPicPr>
          <p:cNvPr id="53" name="Picture 52">
            <a:extLst>
              <a:ext uri="{FF2B5EF4-FFF2-40B4-BE49-F238E27FC236}">
                <a16:creationId xmlns:a16="http://schemas.microsoft.com/office/drawing/2014/main" id="{B58DFB97-D5B8-9801-955C-4D31FAF7A6FC}"/>
              </a:ext>
            </a:extLst>
          </p:cNvPr>
          <p:cNvPicPr>
            <a:picLocks noChangeAspect="1"/>
          </p:cNvPicPr>
          <p:nvPr/>
        </p:nvPicPr>
        <p:blipFill>
          <a:blip r:embed="rId6"/>
          <a:stretch>
            <a:fillRect/>
          </a:stretch>
        </p:blipFill>
        <p:spPr>
          <a:xfrm>
            <a:off x="7987660" y="4963392"/>
            <a:ext cx="845557" cy="1874929"/>
          </a:xfrm>
          <a:prstGeom prst="rect">
            <a:avLst/>
          </a:prstGeom>
        </p:spPr>
      </p:pic>
      <p:cxnSp>
        <p:nvCxnSpPr>
          <p:cNvPr id="54" name="Straight Arrow Connector 53">
            <a:extLst>
              <a:ext uri="{FF2B5EF4-FFF2-40B4-BE49-F238E27FC236}">
                <a16:creationId xmlns:a16="http://schemas.microsoft.com/office/drawing/2014/main" id="{0464451F-8895-4B18-1A5C-8C50C00A3C1E}"/>
              </a:ext>
            </a:extLst>
          </p:cNvPr>
          <p:cNvCxnSpPr>
            <a:cxnSpLocks/>
          </p:cNvCxnSpPr>
          <p:nvPr/>
        </p:nvCxnSpPr>
        <p:spPr>
          <a:xfrm>
            <a:off x="8943195" y="2632652"/>
            <a:ext cx="0" cy="592007"/>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15EB7772-C08B-A6B1-7612-47F2BB244656}"/>
              </a:ext>
            </a:extLst>
          </p:cNvPr>
          <p:cNvCxnSpPr>
            <a:cxnSpLocks/>
            <a:endCxn id="53" idx="0"/>
          </p:cNvCxnSpPr>
          <p:nvPr/>
        </p:nvCxnSpPr>
        <p:spPr>
          <a:xfrm>
            <a:off x="8372079" y="2632652"/>
            <a:ext cx="38360" cy="233074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56" name="Star: 5 Points 55">
            <a:extLst>
              <a:ext uri="{FF2B5EF4-FFF2-40B4-BE49-F238E27FC236}">
                <a16:creationId xmlns:a16="http://schemas.microsoft.com/office/drawing/2014/main" id="{E1E83590-46B3-D7F0-557D-0473AD74E2BA}"/>
              </a:ext>
            </a:extLst>
          </p:cNvPr>
          <p:cNvSpPr/>
          <p:nvPr/>
        </p:nvSpPr>
        <p:spPr>
          <a:xfrm>
            <a:off x="6935738" y="946702"/>
            <a:ext cx="206662" cy="21829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7" name="Straight Arrow Connector 56">
            <a:extLst>
              <a:ext uri="{FF2B5EF4-FFF2-40B4-BE49-F238E27FC236}">
                <a16:creationId xmlns:a16="http://schemas.microsoft.com/office/drawing/2014/main" id="{DCDA214E-7BAE-899E-CB53-D35EE9B2FEEF}"/>
              </a:ext>
            </a:extLst>
          </p:cNvPr>
          <p:cNvCxnSpPr>
            <a:cxnSpLocks/>
          </p:cNvCxnSpPr>
          <p:nvPr/>
        </p:nvCxnSpPr>
        <p:spPr>
          <a:xfrm>
            <a:off x="7306124" y="2579467"/>
            <a:ext cx="0" cy="44859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pic>
        <p:nvPicPr>
          <p:cNvPr id="61" name="Picture 60">
            <a:extLst>
              <a:ext uri="{FF2B5EF4-FFF2-40B4-BE49-F238E27FC236}">
                <a16:creationId xmlns:a16="http://schemas.microsoft.com/office/drawing/2014/main" id="{DD1A764D-D640-3D4C-651D-8B736780ECDF}"/>
              </a:ext>
            </a:extLst>
          </p:cNvPr>
          <p:cNvPicPr>
            <a:picLocks noChangeAspect="1"/>
          </p:cNvPicPr>
          <p:nvPr/>
        </p:nvPicPr>
        <p:blipFill>
          <a:blip r:embed="rId7"/>
          <a:stretch>
            <a:fillRect/>
          </a:stretch>
        </p:blipFill>
        <p:spPr>
          <a:xfrm>
            <a:off x="211075" y="4729838"/>
            <a:ext cx="6214990" cy="1892291"/>
          </a:xfrm>
          <a:prstGeom prst="rect">
            <a:avLst/>
          </a:prstGeom>
        </p:spPr>
      </p:pic>
      <p:sp>
        <p:nvSpPr>
          <p:cNvPr id="62" name="Oval 61">
            <a:extLst>
              <a:ext uri="{FF2B5EF4-FFF2-40B4-BE49-F238E27FC236}">
                <a16:creationId xmlns:a16="http://schemas.microsoft.com/office/drawing/2014/main" id="{3BC7A111-48CD-B5DB-8A95-EAAC8D0422D1}"/>
              </a:ext>
            </a:extLst>
          </p:cNvPr>
          <p:cNvSpPr/>
          <p:nvPr/>
        </p:nvSpPr>
        <p:spPr>
          <a:xfrm>
            <a:off x="10267540" y="1164992"/>
            <a:ext cx="1713385" cy="1674187"/>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63" name="TextBox 62">
            <a:extLst>
              <a:ext uri="{FF2B5EF4-FFF2-40B4-BE49-F238E27FC236}">
                <a16:creationId xmlns:a16="http://schemas.microsoft.com/office/drawing/2014/main" id="{A2F57625-7A4C-4FE0-6CEA-E72FADE8F320}"/>
              </a:ext>
            </a:extLst>
          </p:cNvPr>
          <p:cNvSpPr txBox="1"/>
          <p:nvPr/>
        </p:nvSpPr>
        <p:spPr>
          <a:xfrm>
            <a:off x="10370116" y="1532204"/>
            <a:ext cx="1575793" cy="830997"/>
          </a:xfrm>
          <a:prstGeom prst="rect">
            <a:avLst/>
          </a:prstGeom>
          <a:noFill/>
        </p:spPr>
        <p:txBody>
          <a:bodyPr wrap="square" rtlCol="0">
            <a:spAutoFit/>
          </a:bodyPr>
          <a:lstStyle/>
          <a:p>
            <a:pPr algn="ctr"/>
            <a:r>
              <a:rPr lang="en-GB" sz="2400" dirty="0">
                <a:solidFill>
                  <a:schemeClr val="bg1"/>
                </a:solidFill>
              </a:rPr>
              <a:t>2. </a:t>
            </a:r>
          </a:p>
          <a:p>
            <a:pPr algn="ctr"/>
            <a:r>
              <a:rPr lang="en-GB" sz="2400" dirty="0">
                <a:solidFill>
                  <a:schemeClr val="bg1"/>
                </a:solidFill>
              </a:rPr>
              <a:t>Patient</a:t>
            </a:r>
          </a:p>
        </p:txBody>
      </p:sp>
    </p:spTree>
    <p:extLst>
      <p:ext uri="{BB962C8B-B14F-4D97-AF65-F5344CB8AC3E}">
        <p14:creationId xmlns:p14="http://schemas.microsoft.com/office/powerpoint/2010/main" val="4215593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4" y="1088440"/>
            <a:ext cx="10343536" cy="954107"/>
          </a:xfrm>
          <a:prstGeom prst="rect">
            <a:avLst/>
          </a:prstGeom>
          <a:noFill/>
        </p:spPr>
        <p:txBody>
          <a:bodyPr wrap="square">
            <a:spAutoFit/>
          </a:bodyPr>
          <a:lstStyle/>
          <a:p>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2C5EBDAD-4B5F-0911-EEB3-2BACDDE2C49A}"/>
              </a:ext>
            </a:extLst>
          </p:cNvPr>
          <p:cNvSpPr txBox="1">
            <a:spLocks/>
          </p:cNvSpPr>
          <p:nvPr/>
        </p:nvSpPr>
        <p:spPr>
          <a:xfrm>
            <a:off x="147486" y="884903"/>
            <a:ext cx="3224980" cy="782867"/>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2000" b="1" u="sng" dirty="0">
                <a:solidFill>
                  <a:srgbClr val="FF0000"/>
                </a:solidFill>
              </a:rPr>
              <a:t>Finding:</a:t>
            </a:r>
          </a:p>
          <a:p>
            <a:pPr>
              <a:spcBef>
                <a:spcPts val="0"/>
              </a:spcBef>
            </a:pPr>
            <a:r>
              <a:rPr lang="en-GB" sz="2000" b="1" u="sng" dirty="0">
                <a:solidFill>
                  <a:srgbClr val="FF0000"/>
                </a:solidFill>
              </a:rPr>
              <a:t>Distractions to the Main Task</a:t>
            </a:r>
          </a:p>
          <a:p>
            <a:pPr>
              <a:spcBef>
                <a:spcPts val="0"/>
              </a:spcBef>
            </a:pPr>
            <a:endParaRPr lang="en-GB" sz="1400" dirty="0"/>
          </a:p>
        </p:txBody>
      </p:sp>
      <p:pic>
        <p:nvPicPr>
          <p:cNvPr id="5" name="Picture 4">
            <a:extLst>
              <a:ext uri="{FF2B5EF4-FFF2-40B4-BE49-F238E27FC236}">
                <a16:creationId xmlns:a16="http://schemas.microsoft.com/office/drawing/2014/main" id="{F40B75D6-AA57-4160-8E38-5D247F2B2698}"/>
              </a:ext>
            </a:extLst>
          </p:cNvPr>
          <p:cNvPicPr>
            <a:picLocks noChangeAspect="1"/>
          </p:cNvPicPr>
          <p:nvPr/>
        </p:nvPicPr>
        <p:blipFill>
          <a:blip r:embed="rId3"/>
          <a:stretch>
            <a:fillRect/>
          </a:stretch>
        </p:blipFill>
        <p:spPr>
          <a:xfrm>
            <a:off x="2976692" y="4312912"/>
            <a:ext cx="1491166" cy="1514649"/>
          </a:xfrm>
          <a:prstGeom prst="rect">
            <a:avLst/>
          </a:prstGeom>
        </p:spPr>
      </p:pic>
      <p:pic>
        <p:nvPicPr>
          <p:cNvPr id="8" name="Picture 7">
            <a:extLst>
              <a:ext uri="{FF2B5EF4-FFF2-40B4-BE49-F238E27FC236}">
                <a16:creationId xmlns:a16="http://schemas.microsoft.com/office/drawing/2014/main" id="{4BDBB63F-4B35-2859-FC9F-01EFF30DAF49}"/>
              </a:ext>
            </a:extLst>
          </p:cNvPr>
          <p:cNvPicPr>
            <a:picLocks noChangeAspect="1"/>
          </p:cNvPicPr>
          <p:nvPr/>
        </p:nvPicPr>
        <p:blipFill>
          <a:blip r:embed="rId4"/>
          <a:stretch>
            <a:fillRect/>
          </a:stretch>
        </p:blipFill>
        <p:spPr>
          <a:xfrm>
            <a:off x="4186744" y="5325018"/>
            <a:ext cx="2376127" cy="1358509"/>
          </a:xfrm>
          <a:prstGeom prst="rect">
            <a:avLst/>
          </a:prstGeom>
        </p:spPr>
      </p:pic>
      <p:grpSp>
        <p:nvGrpSpPr>
          <p:cNvPr id="9" name="Group 8">
            <a:extLst>
              <a:ext uri="{FF2B5EF4-FFF2-40B4-BE49-F238E27FC236}">
                <a16:creationId xmlns:a16="http://schemas.microsoft.com/office/drawing/2014/main" id="{8CE0728D-D03B-6D3D-E2EB-07546E017EFE}"/>
              </a:ext>
            </a:extLst>
          </p:cNvPr>
          <p:cNvGrpSpPr/>
          <p:nvPr/>
        </p:nvGrpSpPr>
        <p:grpSpPr>
          <a:xfrm>
            <a:off x="6420885" y="2780276"/>
            <a:ext cx="2452896" cy="2035178"/>
            <a:chOff x="6780492" y="1176139"/>
            <a:chExt cx="2672253" cy="2252861"/>
          </a:xfrm>
        </p:grpSpPr>
        <p:grpSp>
          <p:nvGrpSpPr>
            <p:cNvPr id="10" name="Group 9">
              <a:extLst>
                <a:ext uri="{FF2B5EF4-FFF2-40B4-BE49-F238E27FC236}">
                  <a16:creationId xmlns:a16="http://schemas.microsoft.com/office/drawing/2014/main" id="{D95E109E-D1EA-7447-7223-31505F13C9A1}"/>
                </a:ext>
              </a:extLst>
            </p:cNvPr>
            <p:cNvGrpSpPr/>
            <p:nvPr/>
          </p:nvGrpSpPr>
          <p:grpSpPr>
            <a:xfrm>
              <a:off x="6780492" y="1176139"/>
              <a:ext cx="2672253" cy="2252861"/>
              <a:chOff x="2758800" y="1853032"/>
              <a:chExt cx="5031413" cy="4120031"/>
            </a:xfrm>
          </p:grpSpPr>
          <p:cxnSp>
            <p:nvCxnSpPr>
              <p:cNvPr id="12" name="Straight Connector 11">
                <a:extLst>
                  <a:ext uri="{FF2B5EF4-FFF2-40B4-BE49-F238E27FC236}">
                    <a16:creationId xmlns:a16="http://schemas.microsoft.com/office/drawing/2014/main" id="{E7B6AD92-B483-83A8-AB84-FFFF132623B5}"/>
                  </a:ext>
                </a:extLst>
              </p:cNvPr>
              <p:cNvCxnSpPr>
                <a:cxnSpLocks/>
              </p:cNvCxnSpPr>
              <p:nvPr/>
            </p:nvCxnSpPr>
            <p:spPr>
              <a:xfrm>
                <a:off x="2758800" y="2871061"/>
                <a:ext cx="1323999"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198C3CE-669E-8C6A-40A7-EEE8FB63C8DA}"/>
                  </a:ext>
                </a:extLst>
              </p:cNvPr>
              <p:cNvCxnSpPr>
                <a:cxnSpLocks/>
              </p:cNvCxnSpPr>
              <p:nvPr/>
            </p:nvCxnSpPr>
            <p:spPr>
              <a:xfrm>
                <a:off x="2828715" y="4042320"/>
                <a:ext cx="1314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8436410-159C-CB0A-207A-86C2EE8ED72B}"/>
                  </a:ext>
                </a:extLst>
              </p:cNvPr>
              <p:cNvCxnSpPr>
                <a:cxnSpLocks/>
              </p:cNvCxnSpPr>
              <p:nvPr/>
            </p:nvCxnSpPr>
            <p:spPr>
              <a:xfrm flipV="1">
                <a:off x="4798374" y="4328776"/>
                <a:ext cx="0" cy="161912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B87B6DA-477A-FBB5-0B29-852F6AB03B28}"/>
                  </a:ext>
                </a:extLst>
              </p:cNvPr>
              <p:cNvCxnSpPr>
                <a:cxnSpLocks/>
              </p:cNvCxnSpPr>
              <p:nvPr/>
            </p:nvCxnSpPr>
            <p:spPr>
              <a:xfrm flipV="1">
                <a:off x="6110650" y="4294018"/>
                <a:ext cx="0" cy="161912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5141623-B9DB-AE13-5ED2-439759632F97}"/>
                  </a:ext>
                </a:extLst>
              </p:cNvPr>
              <p:cNvCxnSpPr>
                <a:cxnSpLocks/>
              </p:cNvCxnSpPr>
              <p:nvPr/>
            </p:nvCxnSpPr>
            <p:spPr>
              <a:xfrm flipH="1" flipV="1">
                <a:off x="4740772" y="1900539"/>
                <a:ext cx="160" cy="135314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6948B99-90AD-38A0-4D0F-D8D46B86D0A3}"/>
                  </a:ext>
                </a:extLst>
              </p:cNvPr>
              <p:cNvCxnSpPr>
                <a:cxnSpLocks/>
              </p:cNvCxnSpPr>
              <p:nvPr/>
            </p:nvCxnSpPr>
            <p:spPr>
              <a:xfrm flipV="1">
                <a:off x="4740932" y="3245122"/>
                <a:ext cx="0" cy="5568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6F53D8A-79AF-71B5-EBE8-6F21B19050A5}"/>
                  </a:ext>
                </a:extLst>
              </p:cNvPr>
              <p:cNvCxnSpPr>
                <a:cxnSpLocks/>
              </p:cNvCxnSpPr>
              <p:nvPr/>
            </p:nvCxnSpPr>
            <p:spPr>
              <a:xfrm>
                <a:off x="4706846" y="3791492"/>
                <a:ext cx="1458531" cy="288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9C4A0D-F349-7E0F-CA61-94683C387DEC}"/>
                  </a:ext>
                </a:extLst>
              </p:cNvPr>
              <p:cNvCxnSpPr>
                <a:cxnSpLocks/>
              </p:cNvCxnSpPr>
              <p:nvPr/>
            </p:nvCxnSpPr>
            <p:spPr>
              <a:xfrm>
                <a:off x="4716025" y="3266960"/>
                <a:ext cx="140329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E41CF33-3AA6-FE0B-E405-D13052287487}"/>
                  </a:ext>
                </a:extLst>
              </p:cNvPr>
              <p:cNvCxnSpPr>
                <a:cxnSpLocks/>
              </p:cNvCxnSpPr>
              <p:nvPr/>
            </p:nvCxnSpPr>
            <p:spPr>
              <a:xfrm>
                <a:off x="7766462" y="3220328"/>
                <a:ext cx="0" cy="110844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D0767B3-F78E-DA0C-51D5-7D910B19D0A7}"/>
                  </a:ext>
                </a:extLst>
              </p:cNvPr>
              <p:cNvCxnSpPr>
                <a:cxnSpLocks/>
              </p:cNvCxnSpPr>
              <p:nvPr/>
            </p:nvCxnSpPr>
            <p:spPr>
              <a:xfrm>
                <a:off x="6151953" y="1864907"/>
                <a:ext cx="0" cy="14648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B4FA493-C55C-EAD7-F6C9-D12D96223D70}"/>
                  </a:ext>
                </a:extLst>
              </p:cNvPr>
              <p:cNvCxnSpPr>
                <a:cxnSpLocks/>
              </p:cNvCxnSpPr>
              <p:nvPr/>
            </p:nvCxnSpPr>
            <p:spPr>
              <a:xfrm>
                <a:off x="4123063" y="4042320"/>
                <a:ext cx="713833" cy="32357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406582B-9D6A-CFAD-8662-C36224DEC1B9}"/>
                  </a:ext>
                </a:extLst>
              </p:cNvPr>
              <p:cNvCxnSpPr>
                <a:cxnSpLocks/>
              </p:cNvCxnSpPr>
              <p:nvPr/>
            </p:nvCxnSpPr>
            <p:spPr>
              <a:xfrm>
                <a:off x="4770876" y="4328776"/>
                <a:ext cx="3019336" cy="3262"/>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2CB1D6A-D6B5-61F2-683B-D0045ACBAF69}"/>
                  </a:ext>
                </a:extLst>
              </p:cNvPr>
              <p:cNvCxnSpPr>
                <a:cxnSpLocks/>
              </p:cNvCxnSpPr>
              <p:nvPr/>
            </p:nvCxnSpPr>
            <p:spPr>
              <a:xfrm flipH="1" flipV="1">
                <a:off x="2792479" y="2897282"/>
                <a:ext cx="10250" cy="307578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681A9B3-23AC-0914-B42A-1D922E3F81A6}"/>
                  </a:ext>
                </a:extLst>
              </p:cNvPr>
              <p:cNvCxnSpPr>
                <a:cxnSpLocks/>
              </p:cNvCxnSpPr>
              <p:nvPr/>
            </p:nvCxnSpPr>
            <p:spPr>
              <a:xfrm>
                <a:off x="2821897" y="5936840"/>
                <a:ext cx="3330056" cy="137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EBEE6AC-D26C-7D82-D66F-E8EE4680E5F9}"/>
                  </a:ext>
                </a:extLst>
              </p:cNvPr>
              <p:cNvCxnSpPr>
                <a:cxnSpLocks/>
              </p:cNvCxnSpPr>
              <p:nvPr/>
            </p:nvCxnSpPr>
            <p:spPr>
              <a:xfrm flipH="1" flipV="1">
                <a:off x="4089602" y="1864907"/>
                <a:ext cx="13525" cy="217741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BE7AD8D-0725-61E4-CC2B-DC898B533850}"/>
                  </a:ext>
                </a:extLst>
              </p:cNvPr>
              <p:cNvCxnSpPr>
                <a:cxnSpLocks/>
              </p:cNvCxnSpPr>
              <p:nvPr/>
            </p:nvCxnSpPr>
            <p:spPr>
              <a:xfrm>
                <a:off x="4716025" y="1864907"/>
                <a:ext cx="2622926" cy="982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E1CBC36-47C2-7863-D14A-B691B1389CA0}"/>
                  </a:ext>
                </a:extLst>
              </p:cNvPr>
              <p:cNvCxnSpPr>
                <a:cxnSpLocks/>
              </p:cNvCxnSpPr>
              <p:nvPr/>
            </p:nvCxnSpPr>
            <p:spPr>
              <a:xfrm>
                <a:off x="4058356" y="185303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B7A5945-292C-5EE0-3C18-A2BD2C2C5FA6}"/>
                  </a:ext>
                </a:extLst>
              </p:cNvPr>
              <p:cNvCxnSpPr>
                <a:cxnSpLocks/>
              </p:cNvCxnSpPr>
              <p:nvPr/>
            </p:nvCxnSpPr>
            <p:spPr>
              <a:xfrm>
                <a:off x="7338951" y="1853032"/>
                <a:ext cx="0" cy="193846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70E98D3-7C60-5288-791A-F1CC5653761F}"/>
                  </a:ext>
                </a:extLst>
              </p:cNvPr>
              <p:cNvCxnSpPr>
                <a:cxnSpLocks/>
              </p:cNvCxnSpPr>
              <p:nvPr/>
            </p:nvCxnSpPr>
            <p:spPr>
              <a:xfrm>
                <a:off x="6004887" y="3791492"/>
                <a:ext cx="133406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6D63D75-B6EA-F20C-8A75-BFAA2E0613A1}"/>
                  </a:ext>
                </a:extLst>
              </p:cNvPr>
              <p:cNvCxnSpPr>
                <a:cxnSpLocks/>
              </p:cNvCxnSpPr>
              <p:nvPr/>
            </p:nvCxnSpPr>
            <p:spPr>
              <a:xfrm flipV="1">
                <a:off x="7338951" y="3788229"/>
                <a:ext cx="451262" cy="326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8B80A99-52D4-263F-D4DE-4214783206DF}"/>
                  </a:ext>
                </a:extLst>
              </p:cNvPr>
              <p:cNvCxnSpPr>
                <a:cxnSpLocks/>
              </p:cNvCxnSpPr>
              <p:nvPr/>
            </p:nvCxnSpPr>
            <p:spPr>
              <a:xfrm flipV="1">
                <a:off x="7338951" y="3226263"/>
                <a:ext cx="451262" cy="326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4ED205E-00B0-33BD-002D-48A19D410E6D}"/>
                  </a:ext>
                </a:extLst>
              </p:cNvPr>
              <p:cNvCxnSpPr>
                <a:cxnSpLocks/>
              </p:cNvCxnSpPr>
              <p:nvPr/>
            </p:nvCxnSpPr>
            <p:spPr>
              <a:xfrm>
                <a:off x="6153502" y="3229710"/>
                <a:ext cx="0" cy="57116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0976D9C-1F12-6987-66BB-A532E6F79A92}"/>
                  </a:ext>
                </a:extLst>
              </p:cNvPr>
              <p:cNvCxnSpPr>
                <a:cxnSpLocks/>
              </p:cNvCxnSpPr>
              <p:nvPr/>
            </p:nvCxnSpPr>
            <p:spPr>
              <a:xfrm>
                <a:off x="4970777" y="185303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62073F9-5411-BD37-912F-4CA85D1C606C}"/>
                  </a:ext>
                </a:extLst>
              </p:cNvPr>
              <p:cNvCxnSpPr>
                <a:cxnSpLocks/>
              </p:cNvCxnSpPr>
              <p:nvPr/>
            </p:nvCxnSpPr>
            <p:spPr>
              <a:xfrm>
                <a:off x="6343084" y="1853032"/>
                <a:ext cx="657669"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3219CA6-9764-29DB-0281-6D767C28E3E0}"/>
                  </a:ext>
                </a:extLst>
              </p:cNvPr>
              <p:cNvCxnSpPr>
                <a:cxnSpLocks/>
              </p:cNvCxnSpPr>
              <p:nvPr/>
            </p:nvCxnSpPr>
            <p:spPr>
              <a:xfrm flipH="1">
                <a:off x="4728655" y="2495897"/>
                <a:ext cx="14399" cy="569315"/>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AA2B82E-8C73-FE99-C904-5930DDCD590D}"/>
                  </a:ext>
                </a:extLst>
              </p:cNvPr>
              <p:cNvCxnSpPr>
                <a:cxnSpLocks/>
              </p:cNvCxnSpPr>
              <p:nvPr/>
            </p:nvCxnSpPr>
            <p:spPr>
              <a:xfrm>
                <a:off x="4089198" y="3423981"/>
                <a:ext cx="7909" cy="370528"/>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0ED9EF6-67FD-D37C-7CF3-144330308103}"/>
                  </a:ext>
                </a:extLst>
              </p:cNvPr>
              <p:cNvCxnSpPr>
                <a:cxnSpLocks/>
              </p:cNvCxnSpPr>
              <p:nvPr/>
            </p:nvCxnSpPr>
            <p:spPr>
              <a:xfrm>
                <a:off x="4230283" y="4089913"/>
                <a:ext cx="449111" cy="203846"/>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0E13EDF-998F-DAE2-4D3D-C736D7D3DF9F}"/>
                  </a:ext>
                </a:extLst>
              </p:cNvPr>
              <p:cNvCxnSpPr>
                <a:cxnSpLocks/>
              </p:cNvCxnSpPr>
              <p:nvPr/>
            </p:nvCxnSpPr>
            <p:spPr>
              <a:xfrm>
                <a:off x="6302118" y="3788229"/>
                <a:ext cx="630985" cy="0"/>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C0407AC-8182-EF26-74FD-274F55B84655}"/>
                  </a:ext>
                </a:extLst>
              </p:cNvPr>
              <p:cNvCxnSpPr>
                <a:cxnSpLocks/>
              </p:cNvCxnSpPr>
              <p:nvPr/>
            </p:nvCxnSpPr>
            <p:spPr>
              <a:xfrm>
                <a:off x="6153403" y="2733871"/>
                <a:ext cx="0" cy="387155"/>
              </a:xfrm>
              <a:prstGeom prst="line">
                <a:avLst/>
              </a:prstGeom>
              <a:ln w="762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629F2B3-1A5A-E446-062C-A806B7BADDD8}"/>
                  </a:ext>
                </a:extLst>
              </p:cNvPr>
              <p:cNvCxnSpPr>
                <a:cxnSpLocks/>
              </p:cNvCxnSpPr>
              <p:nvPr/>
            </p:nvCxnSpPr>
            <p:spPr>
              <a:xfrm>
                <a:off x="7754587" y="3832138"/>
                <a:ext cx="11875" cy="431183"/>
              </a:xfrm>
              <a:prstGeom prst="line">
                <a:avLst/>
              </a:prstGeom>
              <a:ln w="889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C35A2F2E-C683-F95B-6136-725FCA727C3D}"/>
                  </a:ext>
                </a:extLst>
              </p:cNvPr>
              <p:cNvSpPr/>
              <p:nvPr/>
            </p:nvSpPr>
            <p:spPr>
              <a:xfrm>
                <a:off x="4773014" y="1933100"/>
                <a:ext cx="1337636" cy="1277435"/>
              </a:xfrm>
              <a:prstGeom prst="rect">
                <a:avLst/>
              </a:prstGeom>
              <a:solidFill>
                <a:schemeClr val="accent1">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Star: 5 Points 42">
                <a:extLst>
                  <a:ext uri="{FF2B5EF4-FFF2-40B4-BE49-F238E27FC236}">
                    <a16:creationId xmlns:a16="http://schemas.microsoft.com/office/drawing/2014/main" id="{38D58C96-70EB-A52E-F7DB-D016C9C784EF}"/>
                  </a:ext>
                </a:extLst>
              </p:cNvPr>
              <p:cNvSpPr/>
              <p:nvPr/>
            </p:nvSpPr>
            <p:spPr>
              <a:xfrm>
                <a:off x="5189519" y="2359861"/>
                <a:ext cx="423908" cy="44190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FF69A36-9319-4A9D-A181-087F2274B181}"/>
                  </a:ext>
                </a:extLst>
              </p:cNvPr>
              <p:cNvSpPr/>
              <p:nvPr/>
            </p:nvSpPr>
            <p:spPr>
              <a:xfrm>
                <a:off x="4836896" y="4365892"/>
                <a:ext cx="1231395" cy="1532455"/>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A59EDAC7-8495-BE7C-B4A6-3456324FE81B}"/>
                  </a:ext>
                </a:extLst>
              </p:cNvPr>
              <p:cNvSpPr/>
              <p:nvPr/>
            </p:nvSpPr>
            <p:spPr>
              <a:xfrm>
                <a:off x="6190047" y="1908691"/>
                <a:ext cx="1125154" cy="183381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27C25010-F892-1E89-7F88-A4F592D8E08A}"/>
                  </a:ext>
                </a:extLst>
              </p:cNvPr>
              <p:cNvSpPr/>
              <p:nvPr/>
            </p:nvSpPr>
            <p:spPr>
              <a:xfrm>
                <a:off x="4762656" y="3306996"/>
                <a:ext cx="1348504" cy="45788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Straight Connector 46">
                <a:extLst>
                  <a:ext uri="{FF2B5EF4-FFF2-40B4-BE49-F238E27FC236}">
                    <a16:creationId xmlns:a16="http://schemas.microsoft.com/office/drawing/2014/main" id="{DE563C0C-1C0A-5004-B5A5-E29AC5C5C42F}"/>
                  </a:ext>
                </a:extLst>
              </p:cNvPr>
              <p:cNvCxnSpPr>
                <a:cxnSpLocks/>
              </p:cNvCxnSpPr>
              <p:nvPr/>
            </p:nvCxnSpPr>
            <p:spPr>
              <a:xfrm>
                <a:off x="5385775" y="3280235"/>
                <a:ext cx="0" cy="53994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7B18AAAC-81B2-766F-3E5B-F2BE7CA3EF87}"/>
                  </a:ext>
                </a:extLst>
              </p:cNvPr>
              <p:cNvSpPr/>
              <p:nvPr/>
            </p:nvSpPr>
            <p:spPr>
              <a:xfrm>
                <a:off x="7362702" y="3245122"/>
                <a:ext cx="357699" cy="50925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9" name="Straight Connector 48">
                <a:extLst>
                  <a:ext uri="{FF2B5EF4-FFF2-40B4-BE49-F238E27FC236}">
                    <a16:creationId xmlns:a16="http://schemas.microsoft.com/office/drawing/2014/main" id="{D866FC95-31EA-BB8B-9301-DA7ACB1E7509}"/>
                  </a:ext>
                </a:extLst>
              </p:cNvPr>
              <p:cNvCxnSpPr>
                <a:cxnSpLocks/>
              </p:cNvCxnSpPr>
              <p:nvPr/>
            </p:nvCxnSpPr>
            <p:spPr>
              <a:xfrm>
                <a:off x="3498813" y="2869563"/>
                <a:ext cx="526920" cy="0"/>
              </a:xfrm>
              <a:prstGeom prst="line">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A1FBCCCC-15A6-4C9C-1DDC-973EF1B00334}"/>
                </a:ext>
              </a:extLst>
            </p:cNvPr>
            <p:cNvSpPr txBox="1"/>
            <p:nvPr/>
          </p:nvSpPr>
          <p:spPr>
            <a:xfrm>
              <a:off x="6958942" y="2674552"/>
              <a:ext cx="794106" cy="338554"/>
            </a:xfrm>
            <a:prstGeom prst="rect">
              <a:avLst/>
            </a:prstGeom>
            <a:noFill/>
          </p:spPr>
          <p:txBody>
            <a:bodyPr wrap="square" rtlCol="0">
              <a:spAutoFit/>
            </a:bodyPr>
            <a:lstStyle/>
            <a:p>
              <a:r>
                <a:rPr lang="en-GB" sz="1600" b="1" dirty="0"/>
                <a:t>3T MRI</a:t>
              </a:r>
            </a:p>
          </p:txBody>
        </p:sp>
      </p:grpSp>
      <p:pic>
        <p:nvPicPr>
          <p:cNvPr id="50" name="Picture 49">
            <a:extLst>
              <a:ext uri="{FF2B5EF4-FFF2-40B4-BE49-F238E27FC236}">
                <a16:creationId xmlns:a16="http://schemas.microsoft.com/office/drawing/2014/main" id="{AB9BE43A-E74B-1094-B0D1-61E0C8D440ED}"/>
              </a:ext>
            </a:extLst>
          </p:cNvPr>
          <p:cNvPicPr>
            <a:picLocks noChangeAspect="1"/>
          </p:cNvPicPr>
          <p:nvPr/>
        </p:nvPicPr>
        <p:blipFill>
          <a:blip r:embed="rId5"/>
          <a:stretch>
            <a:fillRect/>
          </a:stretch>
        </p:blipFill>
        <p:spPr>
          <a:xfrm>
            <a:off x="8746962" y="1510830"/>
            <a:ext cx="1688042" cy="1266032"/>
          </a:xfrm>
          <a:prstGeom prst="rect">
            <a:avLst/>
          </a:prstGeom>
        </p:spPr>
      </p:pic>
      <p:sp>
        <p:nvSpPr>
          <p:cNvPr id="51" name="TextBox 50">
            <a:extLst>
              <a:ext uri="{FF2B5EF4-FFF2-40B4-BE49-F238E27FC236}">
                <a16:creationId xmlns:a16="http://schemas.microsoft.com/office/drawing/2014/main" id="{7B7AFB29-7E87-A241-8C9B-7C6E589F0D5D}"/>
              </a:ext>
            </a:extLst>
          </p:cNvPr>
          <p:cNvSpPr txBox="1"/>
          <p:nvPr/>
        </p:nvSpPr>
        <p:spPr>
          <a:xfrm>
            <a:off x="3256895" y="3321090"/>
            <a:ext cx="2367644" cy="954107"/>
          </a:xfrm>
          <a:prstGeom prst="rect">
            <a:avLst/>
          </a:prstGeom>
          <a:noFill/>
        </p:spPr>
        <p:txBody>
          <a:bodyPr wrap="square" rtlCol="0">
            <a:spAutoFit/>
          </a:bodyPr>
          <a:lstStyle/>
          <a:p>
            <a:r>
              <a:rPr lang="en-GB" sz="2800" b="1" dirty="0"/>
              <a:t>Radiographers – control room</a:t>
            </a:r>
          </a:p>
        </p:txBody>
      </p:sp>
      <p:sp>
        <p:nvSpPr>
          <p:cNvPr id="52" name="TextBox 51">
            <a:extLst>
              <a:ext uri="{FF2B5EF4-FFF2-40B4-BE49-F238E27FC236}">
                <a16:creationId xmlns:a16="http://schemas.microsoft.com/office/drawing/2014/main" id="{1939FB7B-E195-BA5F-06F6-5266847F1283}"/>
              </a:ext>
            </a:extLst>
          </p:cNvPr>
          <p:cNvSpPr txBox="1"/>
          <p:nvPr/>
        </p:nvSpPr>
        <p:spPr>
          <a:xfrm>
            <a:off x="5921105" y="1035196"/>
            <a:ext cx="3972189" cy="954107"/>
          </a:xfrm>
          <a:prstGeom prst="rect">
            <a:avLst/>
          </a:prstGeom>
          <a:noFill/>
        </p:spPr>
        <p:txBody>
          <a:bodyPr wrap="square" rtlCol="0">
            <a:spAutoFit/>
          </a:bodyPr>
          <a:lstStyle/>
          <a:p>
            <a:r>
              <a:rPr lang="en-GB" sz="2800" b="1" dirty="0"/>
              <a:t>Anaesthetic Consultant</a:t>
            </a:r>
          </a:p>
          <a:p>
            <a:r>
              <a:rPr lang="en-GB" sz="2800" b="1" dirty="0"/>
              <a:t>- Induction room</a:t>
            </a:r>
          </a:p>
        </p:txBody>
      </p:sp>
      <p:cxnSp>
        <p:nvCxnSpPr>
          <p:cNvPr id="53" name="Straight Arrow Connector 52">
            <a:extLst>
              <a:ext uri="{FF2B5EF4-FFF2-40B4-BE49-F238E27FC236}">
                <a16:creationId xmlns:a16="http://schemas.microsoft.com/office/drawing/2014/main" id="{3886BC5A-C63D-0E12-6B7E-0296F8E20DF0}"/>
              </a:ext>
            </a:extLst>
          </p:cNvPr>
          <p:cNvCxnSpPr>
            <a:cxnSpLocks/>
          </p:cNvCxnSpPr>
          <p:nvPr/>
        </p:nvCxnSpPr>
        <p:spPr>
          <a:xfrm>
            <a:off x="5742246" y="3556280"/>
            <a:ext cx="992944" cy="0"/>
          </a:xfrm>
          <a:prstGeom prst="straightConnector1">
            <a:avLst/>
          </a:prstGeom>
          <a:ln w="69850">
            <a:solidFill>
              <a:schemeClr val="accent6">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96B00107-2EC0-B112-D9BA-A344F3CC7EF9}"/>
              </a:ext>
            </a:extLst>
          </p:cNvPr>
          <p:cNvCxnSpPr>
            <a:cxnSpLocks/>
          </p:cNvCxnSpPr>
          <p:nvPr/>
        </p:nvCxnSpPr>
        <p:spPr>
          <a:xfrm>
            <a:off x="7667333" y="1989303"/>
            <a:ext cx="0" cy="964930"/>
          </a:xfrm>
          <a:prstGeom prst="straightConnector1">
            <a:avLst/>
          </a:prstGeom>
          <a:ln w="69850">
            <a:prstDash val="sysDash"/>
            <a:tailEnd type="triangle"/>
          </a:ln>
        </p:spPr>
        <p:style>
          <a:lnRef idx="1">
            <a:schemeClr val="accent1"/>
          </a:lnRef>
          <a:fillRef idx="0">
            <a:schemeClr val="accent1"/>
          </a:fillRef>
          <a:effectRef idx="0">
            <a:schemeClr val="accent1"/>
          </a:effectRef>
          <a:fontRef idx="minor">
            <a:schemeClr val="tx1"/>
          </a:fontRef>
        </p:style>
      </p:cxnSp>
      <p:sp>
        <p:nvSpPr>
          <p:cNvPr id="55" name="Subtitle 2">
            <a:extLst>
              <a:ext uri="{FF2B5EF4-FFF2-40B4-BE49-F238E27FC236}">
                <a16:creationId xmlns:a16="http://schemas.microsoft.com/office/drawing/2014/main" id="{9261111C-A6B8-5561-939F-432FBE6F3520}"/>
              </a:ext>
            </a:extLst>
          </p:cNvPr>
          <p:cNvSpPr txBox="1">
            <a:spLocks/>
          </p:cNvSpPr>
          <p:nvPr/>
        </p:nvSpPr>
        <p:spPr>
          <a:xfrm>
            <a:off x="9893294" y="5585205"/>
            <a:ext cx="1776534" cy="96885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a:t>
            </a:r>
          </a:p>
          <a:p>
            <a:pPr>
              <a:spcBef>
                <a:spcPts val="0"/>
              </a:spcBef>
            </a:pPr>
            <a:r>
              <a:rPr lang="en-GB" sz="1400" b="1" dirty="0"/>
              <a:t>Edinburgh</a:t>
            </a:r>
          </a:p>
          <a:p>
            <a:pPr>
              <a:spcBef>
                <a:spcPts val="0"/>
              </a:spcBef>
            </a:pPr>
            <a:endParaRPr lang="en-GB" sz="1400" dirty="0"/>
          </a:p>
        </p:txBody>
      </p:sp>
      <p:pic>
        <p:nvPicPr>
          <p:cNvPr id="57" name="Picture 56">
            <a:extLst>
              <a:ext uri="{FF2B5EF4-FFF2-40B4-BE49-F238E27FC236}">
                <a16:creationId xmlns:a16="http://schemas.microsoft.com/office/drawing/2014/main" id="{A5993614-DDE1-6527-9856-A800B590868E}"/>
              </a:ext>
            </a:extLst>
          </p:cNvPr>
          <p:cNvPicPr>
            <a:picLocks noChangeAspect="1"/>
          </p:cNvPicPr>
          <p:nvPr/>
        </p:nvPicPr>
        <p:blipFill>
          <a:blip r:embed="rId6"/>
          <a:stretch>
            <a:fillRect/>
          </a:stretch>
        </p:blipFill>
        <p:spPr>
          <a:xfrm>
            <a:off x="147486" y="1678225"/>
            <a:ext cx="5827326" cy="1503278"/>
          </a:xfrm>
          <a:prstGeom prst="rect">
            <a:avLst/>
          </a:prstGeom>
        </p:spPr>
      </p:pic>
      <p:sp>
        <p:nvSpPr>
          <p:cNvPr id="58" name="Oval 57">
            <a:extLst>
              <a:ext uri="{FF2B5EF4-FFF2-40B4-BE49-F238E27FC236}">
                <a16:creationId xmlns:a16="http://schemas.microsoft.com/office/drawing/2014/main" id="{CB0E2FB7-649B-2F40-9852-A2406CAD2A66}"/>
              </a:ext>
            </a:extLst>
          </p:cNvPr>
          <p:cNvSpPr/>
          <p:nvPr/>
        </p:nvSpPr>
        <p:spPr>
          <a:xfrm>
            <a:off x="10565153" y="1035196"/>
            <a:ext cx="1479361" cy="1369043"/>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59" name="TextBox 58">
            <a:extLst>
              <a:ext uri="{FF2B5EF4-FFF2-40B4-BE49-F238E27FC236}">
                <a16:creationId xmlns:a16="http://schemas.microsoft.com/office/drawing/2014/main" id="{A858FF72-74F3-D07C-80FB-D1EACC0A6B7E}"/>
              </a:ext>
            </a:extLst>
          </p:cNvPr>
          <p:cNvSpPr txBox="1"/>
          <p:nvPr/>
        </p:nvSpPr>
        <p:spPr>
          <a:xfrm>
            <a:off x="10701143" y="1262727"/>
            <a:ext cx="1321878" cy="830997"/>
          </a:xfrm>
          <a:prstGeom prst="rect">
            <a:avLst/>
          </a:prstGeom>
          <a:noFill/>
        </p:spPr>
        <p:txBody>
          <a:bodyPr wrap="square" rtlCol="0">
            <a:spAutoFit/>
          </a:bodyPr>
          <a:lstStyle/>
          <a:p>
            <a:pPr algn="ctr"/>
            <a:r>
              <a:rPr lang="en-GB" sz="2400" dirty="0">
                <a:solidFill>
                  <a:schemeClr val="bg1"/>
                </a:solidFill>
              </a:rPr>
              <a:t>3. </a:t>
            </a:r>
          </a:p>
          <a:p>
            <a:pPr algn="ctr"/>
            <a:r>
              <a:rPr lang="en-GB" sz="2400" dirty="0">
                <a:solidFill>
                  <a:schemeClr val="bg1"/>
                </a:solidFill>
              </a:rPr>
              <a:t>Staff</a:t>
            </a:r>
          </a:p>
        </p:txBody>
      </p:sp>
    </p:spTree>
    <p:extLst>
      <p:ext uri="{BB962C8B-B14F-4D97-AF65-F5344CB8AC3E}">
        <p14:creationId xmlns:p14="http://schemas.microsoft.com/office/powerpoint/2010/main" val="45094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DCC0-F111-F5A3-6948-ECBF6A5549FD}"/>
              </a:ext>
            </a:extLst>
          </p:cNvPr>
          <p:cNvSpPr>
            <a:spLocks noGrp="1"/>
          </p:cNvSpPr>
          <p:nvPr>
            <p:ph type="ctrTitle"/>
          </p:nvPr>
        </p:nvSpPr>
        <p:spPr>
          <a:xfrm>
            <a:off x="1469923" y="89976"/>
            <a:ext cx="9144000" cy="794927"/>
          </a:xfrm>
        </p:spPr>
        <p:txBody>
          <a:bodyPr>
            <a:normAutofit fontScale="90000"/>
          </a:bodyPr>
          <a:lstStyle/>
          <a:p>
            <a:r>
              <a:rPr lang="en-GB" u="sng" dirty="0">
                <a:solidFill>
                  <a:srgbClr val="00B050"/>
                </a:solidFill>
                <a:effectLst>
                  <a:outerShdw blurRad="38100" dist="38100" dir="2700000" algn="tl">
                    <a:srgbClr val="000000">
                      <a:alpha val="43137"/>
                    </a:srgbClr>
                  </a:outerShdw>
                </a:effectLst>
              </a:rPr>
              <a:t>BAMRR MRI Safety Week 2024</a:t>
            </a:r>
          </a:p>
        </p:txBody>
      </p:sp>
      <p:pic>
        <p:nvPicPr>
          <p:cNvPr id="7" name="Picture 6">
            <a:extLst>
              <a:ext uri="{FF2B5EF4-FFF2-40B4-BE49-F238E27FC236}">
                <a16:creationId xmlns:a16="http://schemas.microsoft.com/office/drawing/2014/main" id="{AF4B7E06-AA47-BA7F-FA71-367D3DA2C322}"/>
              </a:ext>
            </a:extLst>
          </p:cNvPr>
          <p:cNvPicPr>
            <a:picLocks noChangeAspect="1"/>
          </p:cNvPicPr>
          <p:nvPr/>
        </p:nvPicPr>
        <p:blipFill>
          <a:blip r:embed="rId2"/>
          <a:stretch>
            <a:fillRect/>
          </a:stretch>
        </p:blipFill>
        <p:spPr>
          <a:xfrm>
            <a:off x="10335504" y="123486"/>
            <a:ext cx="1709011" cy="761417"/>
          </a:xfrm>
          <a:prstGeom prst="rect">
            <a:avLst/>
          </a:prstGeom>
        </p:spPr>
      </p:pic>
      <p:sp>
        <p:nvSpPr>
          <p:cNvPr id="6" name="Subtitle 5">
            <a:extLst>
              <a:ext uri="{FF2B5EF4-FFF2-40B4-BE49-F238E27FC236}">
                <a16:creationId xmlns:a16="http://schemas.microsoft.com/office/drawing/2014/main" id="{E9D78ACB-7B8B-726E-09D9-95E72697D812}"/>
              </a:ext>
            </a:extLst>
          </p:cNvPr>
          <p:cNvSpPr>
            <a:spLocks noGrp="1"/>
          </p:cNvSpPr>
          <p:nvPr>
            <p:ph type="subTitle" idx="1"/>
          </p:nvPr>
        </p:nvSpPr>
        <p:spPr>
          <a:xfrm>
            <a:off x="1524000" y="1415845"/>
            <a:ext cx="9144000" cy="3841955"/>
          </a:xfrm>
        </p:spPr>
        <p:txBody>
          <a:bodyPr>
            <a:normAutofit/>
          </a:bodyPr>
          <a:lstStyle/>
          <a:p>
            <a:pPr algn="l"/>
            <a:endParaRPr lang="en-GB" sz="2400" dirty="0"/>
          </a:p>
          <a:p>
            <a:pPr algn="l"/>
            <a:endParaRPr lang="en-GB" dirty="0"/>
          </a:p>
          <a:p>
            <a:pPr algn="l"/>
            <a:endParaRPr lang="en-GB" dirty="0"/>
          </a:p>
        </p:txBody>
      </p:sp>
      <p:sp>
        <p:nvSpPr>
          <p:cNvPr id="4" name="TextBox 3">
            <a:extLst>
              <a:ext uri="{FF2B5EF4-FFF2-40B4-BE49-F238E27FC236}">
                <a16:creationId xmlns:a16="http://schemas.microsoft.com/office/drawing/2014/main" id="{6B1FD854-B931-A9C2-82AD-B1489200F1BF}"/>
              </a:ext>
            </a:extLst>
          </p:cNvPr>
          <p:cNvSpPr txBox="1"/>
          <p:nvPr/>
        </p:nvSpPr>
        <p:spPr>
          <a:xfrm>
            <a:off x="324464" y="1088440"/>
            <a:ext cx="10343536" cy="954107"/>
          </a:xfrm>
          <a:prstGeom prst="rect">
            <a:avLst/>
          </a:prstGeom>
          <a:noFill/>
        </p:spPr>
        <p:txBody>
          <a:bodyPr wrap="square">
            <a:spAutoFit/>
          </a:bodyPr>
          <a:lstStyle/>
          <a:p>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886577F7-9C99-CB7C-95C4-6856398ED9C2}"/>
              </a:ext>
            </a:extLst>
          </p:cNvPr>
          <p:cNvPicPr>
            <a:picLocks noChangeAspect="1"/>
          </p:cNvPicPr>
          <p:nvPr/>
        </p:nvPicPr>
        <p:blipFill>
          <a:blip r:embed="rId3"/>
          <a:stretch>
            <a:fillRect/>
          </a:stretch>
        </p:blipFill>
        <p:spPr>
          <a:xfrm>
            <a:off x="6096000" y="3114437"/>
            <a:ext cx="3913926" cy="2200626"/>
          </a:xfrm>
          <a:prstGeom prst="rect">
            <a:avLst/>
          </a:prstGeom>
        </p:spPr>
      </p:pic>
      <p:sp>
        <p:nvSpPr>
          <p:cNvPr id="5" name="TextBox 4">
            <a:extLst>
              <a:ext uri="{FF2B5EF4-FFF2-40B4-BE49-F238E27FC236}">
                <a16:creationId xmlns:a16="http://schemas.microsoft.com/office/drawing/2014/main" id="{B4BB2157-4AD8-11EC-2E1E-4C846AE826F3}"/>
              </a:ext>
            </a:extLst>
          </p:cNvPr>
          <p:cNvSpPr txBox="1"/>
          <p:nvPr/>
        </p:nvSpPr>
        <p:spPr>
          <a:xfrm>
            <a:off x="6959782" y="2379479"/>
            <a:ext cx="2739015" cy="461665"/>
          </a:xfrm>
          <a:prstGeom prst="rect">
            <a:avLst/>
          </a:prstGeom>
          <a:noFill/>
        </p:spPr>
        <p:txBody>
          <a:bodyPr wrap="square" rtlCol="0">
            <a:spAutoFit/>
          </a:bodyPr>
          <a:lstStyle/>
          <a:p>
            <a:r>
              <a:rPr lang="en-GB" sz="2400" b="1" dirty="0"/>
              <a:t>MR Radiographers</a:t>
            </a:r>
          </a:p>
        </p:txBody>
      </p:sp>
      <p:sp>
        <p:nvSpPr>
          <p:cNvPr id="8" name="TextBox 7">
            <a:extLst>
              <a:ext uri="{FF2B5EF4-FFF2-40B4-BE49-F238E27FC236}">
                <a16:creationId xmlns:a16="http://schemas.microsoft.com/office/drawing/2014/main" id="{99BEE4DA-8B70-1DC9-BAA0-484FE761446A}"/>
              </a:ext>
            </a:extLst>
          </p:cNvPr>
          <p:cNvSpPr txBox="1"/>
          <p:nvPr/>
        </p:nvSpPr>
        <p:spPr>
          <a:xfrm>
            <a:off x="4165461" y="3802361"/>
            <a:ext cx="1994969" cy="461665"/>
          </a:xfrm>
          <a:prstGeom prst="rect">
            <a:avLst/>
          </a:prstGeom>
          <a:noFill/>
        </p:spPr>
        <p:txBody>
          <a:bodyPr wrap="square" rtlCol="0">
            <a:spAutoFit/>
          </a:bodyPr>
          <a:lstStyle/>
          <a:p>
            <a:r>
              <a:rPr lang="en-GB" sz="2400" b="1" dirty="0"/>
              <a:t>Anaesthetists</a:t>
            </a:r>
          </a:p>
        </p:txBody>
      </p:sp>
      <p:sp>
        <p:nvSpPr>
          <p:cNvPr id="9" name="TextBox 8">
            <a:extLst>
              <a:ext uri="{FF2B5EF4-FFF2-40B4-BE49-F238E27FC236}">
                <a16:creationId xmlns:a16="http://schemas.microsoft.com/office/drawing/2014/main" id="{B4E1660C-5C5C-DD3D-897E-AAE56733B33B}"/>
              </a:ext>
            </a:extLst>
          </p:cNvPr>
          <p:cNvSpPr txBox="1"/>
          <p:nvPr/>
        </p:nvSpPr>
        <p:spPr>
          <a:xfrm>
            <a:off x="7254739" y="5534185"/>
            <a:ext cx="1807063" cy="1200329"/>
          </a:xfrm>
          <a:prstGeom prst="rect">
            <a:avLst/>
          </a:prstGeom>
          <a:noFill/>
        </p:spPr>
        <p:txBody>
          <a:bodyPr wrap="square" rtlCol="0">
            <a:spAutoFit/>
          </a:bodyPr>
          <a:lstStyle/>
          <a:p>
            <a:pPr algn="ctr"/>
            <a:r>
              <a:rPr lang="en-GB" sz="2400" b="1" dirty="0"/>
              <a:t>Operating Department Practitioner </a:t>
            </a:r>
          </a:p>
        </p:txBody>
      </p:sp>
      <p:sp>
        <p:nvSpPr>
          <p:cNvPr id="10" name="TextBox 9">
            <a:extLst>
              <a:ext uri="{FF2B5EF4-FFF2-40B4-BE49-F238E27FC236}">
                <a16:creationId xmlns:a16="http://schemas.microsoft.com/office/drawing/2014/main" id="{ECF98682-556C-BFC2-CADB-FB74295FFF28}"/>
              </a:ext>
            </a:extLst>
          </p:cNvPr>
          <p:cNvSpPr txBox="1"/>
          <p:nvPr/>
        </p:nvSpPr>
        <p:spPr>
          <a:xfrm>
            <a:off x="9998389" y="3519639"/>
            <a:ext cx="1752926" cy="1200329"/>
          </a:xfrm>
          <a:prstGeom prst="rect">
            <a:avLst/>
          </a:prstGeom>
          <a:noFill/>
        </p:spPr>
        <p:txBody>
          <a:bodyPr wrap="square" rtlCol="0">
            <a:spAutoFit/>
          </a:bodyPr>
          <a:lstStyle/>
          <a:p>
            <a:pPr algn="ctr"/>
            <a:r>
              <a:rPr lang="en-GB" sz="2400" b="1" dirty="0"/>
              <a:t>Radiology Department Assistant </a:t>
            </a:r>
          </a:p>
        </p:txBody>
      </p:sp>
      <p:sp>
        <p:nvSpPr>
          <p:cNvPr id="11" name="Subtitle 2">
            <a:extLst>
              <a:ext uri="{FF2B5EF4-FFF2-40B4-BE49-F238E27FC236}">
                <a16:creationId xmlns:a16="http://schemas.microsoft.com/office/drawing/2014/main" id="{6151FF86-84F4-FB78-9316-13D532458458}"/>
              </a:ext>
            </a:extLst>
          </p:cNvPr>
          <p:cNvSpPr txBox="1">
            <a:spLocks/>
          </p:cNvSpPr>
          <p:nvPr/>
        </p:nvSpPr>
        <p:spPr>
          <a:xfrm>
            <a:off x="10167720" y="5799169"/>
            <a:ext cx="1776534" cy="96885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1400" b="1" dirty="0"/>
              <a:t>Slide courtesy of </a:t>
            </a:r>
          </a:p>
          <a:p>
            <a:pPr>
              <a:spcBef>
                <a:spcPts val="0"/>
              </a:spcBef>
            </a:pPr>
            <a:r>
              <a:rPr lang="en-GB" sz="1400" b="1" dirty="0"/>
              <a:t>Dr Gillian MacNaught</a:t>
            </a:r>
          </a:p>
          <a:p>
            <a:pPr>
              <a:spcBef>
                <a:spcPts val="0"/>
              </a:spcBef>
            </a:pPr>
            <a:r>
              <a:rPr lang="en-GB" sz="1400" b="1" dirty="0"/>
              <a:t>Lead MRI Physicist</a:t>
            </a:r>
          </a:p>
          <a:p>
            <a:pPr>
              <a:spcBef>
                <a:spcPts val="0"/>
              </a:spcBef>
            </a:pPr>
            <a:r>
              <a:rPr lang="en-GB" sz="1400" b="1" dirty="0"/>
              <a:t>Royal Infirmary </a:t>
            </a:r>
          </a:p>
          <a:p>
            <a:pPr>
              <a:spcBef>
                <a:spcPts val="0"/>
              </a:spcBef>
            </a:pPr>
            <a:r>
              <a:rPr lang="en-GB" sz="1400" b="1" dirty="0"/>
              <a:t>Edinburgh</a:t>
            </a:r>
          </a:p>
          <a:p>
            <a:pPr>
              <a:spcBef>
                <a:spcPts val="0"/>
              </a:spcBef>
            </a:pPr>
            <a:endParaRPr lang="en-GB" sz="1400" dirty="0"/>
          </a:p>
        </p:txBody>
      </p:sp>
      <p:sp>
        <p:nvSpPr>
          <p:cNvPr id="12" name="Oval 11">
            <a:extLst>
              <a:ext uri="{FF2B5EF4-FFF2-40B4-BE49-F238E27FC236}">
                <a16:creationId xmlns:a16="http://schemas.microsoft.com/office/drawing/2014/main" id="{76C915FC-5580-3CE5-D43E-4DC76EC3AC0D}"/>
              </a:ext>
            </a:extLst>
          </p:cNvPr>
          <p:cNvSpPr/>
          <p:nvPr/>
        </p:nvSpPr>
        <p:spPr>
          <a:xfrm>
            <a:off x="10108879" y="1088440"/>
            <a:ext cx="1912127" cy="182339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13" name="TextBox 12">
            <a:extLst>
              <a:ext uri="{FF2B5EF4-FFF2-40B4-BE49-F238E27FC236}">
                <a16:creationId xmlns:a16="http://schemas.microsoft.com/office/drawing/2014/main" id="{C6C55739-B37B-067E-3BD0-E77D4A354097}"/>
              </a:ext>
            </a:extLst>
          </p:cNvPr>
          <p:cNvSpPr txBox="1"/>
          <p:nvPr/>
        </p:nvSpPr>
        <p:spPr>
          <a:xfrm>
            <a:off x="10108879" y="1435737"/>
            <a:ext cx="1894216" cy="830997"/>
          </a:xfrm>
          <a:prstGeom prst="rect">
            <a:avLst/>
          </a:prstGeom>
          <a:noFill/>
        </p:spPr>
        <p:txBody>
          <a:bodyPr wrap="square" rtlCol="0">
            <a:spAutoFit/>
          </a:bodyPr>
          <a:lstStyle/>
          <a:p>
            <a:pPr algn="ctr"/>
            <a:r>
              <a:rPr lang="en-GB" sz="2400" dirty="0">
                <a:solidFill>
                  <a:schemeClr val="bg1"/>
                </a:solidFill>
              </a:rPr>
              <a:t>4. </a:t>
            </a:r>
          </a:p>
          <a:p>
            <a:pPr algn="ctr"/>
            <a:r>
              <a:rPr lang="en-GB" sz="2400" dirty="0">
                <a:solidFill>
                  <a:schemeClr val="bg1"/>
                </a:solidFill>
              </a:rPr>
              <a:t>Team</a:t>
            </a:r>
          </a:p>
        </p:txBody>
      </p:sp>
      <p:sp>
        <p:nvSpPr>
          <p:cNvPr id="14" name="Subtitle 2">
            <a:extLst>
              <a:ext uri="{FF2B5EF4-FFF2-40B4-BE49-F238E27FC236}">
                <a16:creationId xmlns:a16="http://schemas.microsoft.com/office/drawing/2014/main" id="{8137EFCF-DCF7-6F57-C71D-DFCFEEFDC9FD}"/>
              </a:ext>
            </a:extLst>
          </p:cNvPr>
          <p:cNvSpPr txBox="1">
            <a:spLocks/>
          </p:cNvSpPr>
          <p:nvPr/>
        </p:nvSpPr>
        <p:spPr>
          <a:xfrm>
            <a:off x="147486" y="884903"/>
            <a:ext cx="4729314" cy="7828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GB" sz="2000" b="1" u="sng" dirty="0">
                <a:solidFill>
                  <a:srgbClr val="FF0000"/>
                </a:solidFill>
              </a:rPr>
              <a:t>Finding:</a:t>
            </a:r>
          </a:p>
          <a:p>
            <a:pPr>
              <a:spcBef>
                <a:spcPts val="0"/>
              </a:spcBef>
            </a:pPr>
            <a:r>
              <a:rPr lang="en-GB" sz="2000" b="1" u="sng" dirty="0">
                <a:solidFill>
                  <a:srgbClr val="FF0000"/>
                </a:solidFill>
              </a:rPr>
              <a:t>Lack of Clarity in Roles and Responsibilities</a:t>
            </a:r>
          </a:p>
          <a:p>
            <a:pPr>
              <a:spcBef>
                <a:spcPts val="0"/>
              </a:spcBef>
            </a:pPr>
            <a:endParaRPr lang="en-GB" sz="1400" dirty="0"/>
          </a:p>
        </p:txBody>
      </p:sp>
      <p:pic>
        <p:nvPicPr>
          <p:cNvPr id="16" name="Picture 15">
            <a:extLst>
              <a:ext uri="{FF2B5EF4-FFF2-40B4-BE49-F238E27FC236}">
                <a16:creationId xmlns:a16="http://schemas.microsoft.com/office/drawing/2014/main" id="{8730A9C5-F900-1BEF-CEDD-BAF37BA77A2C}"/>
              </a:ext>
            </a:extLst>
          </p:cNvPr>
          <p:cNvPicPr>
            <a:picLocks noChangeAspect="1"/>
          </p:cNvPicPr>
          <p:nvPr/>
        </p:nvPicPr>
        <p:blipFill>
          <a:blip r:embed="rId4"/>
          <a:stretch>
            <a:fillRect/>
          </a:stretch>
        </p:blipFill>
        <p:spPr>
          <a:xfrm>
            <a:off x="147485" y="1600199"/>
            <a:ext cx="5728981" cy="2144899"/>
          </a:xfrm>
          <a:prstGeom prst="rect">
            <a:avLst/>
          </a:prstGeom>
        </p:spPr>
      </p:pic>
    </p:spTree>
    <p:extLst>
      <p:ext uri="{BB962C8B-B14F-4D97-AF65-F5344CB8AC3E}">
        <p14:creationId xmlns:p14="http://schemas.microsoft.com/office/powerpoint/2010/main" val="3151373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24701</TotalTime>
  <Words>723</Words>
  <Application>Microsoft Office PowerPoint</Application>
  <PresentationFormat>Widescreen</PresentationFormat>
  <Paragraphs>225</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Brush Script MT</vt:lpstr>
      <vt:lpstr>Calibri</vt:lpstr>
      <vt:lpstr>Calibri Light</vt:lpstr>
      <vt:lpstr>Office Theme</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lpstr>BAMRR MRI Safety Week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BAMRR MRI Safety Week 2024</dc:title>
  <dc:creator>RACHEL WATT</dc:creator>
  <cp:lastModifiedBy>RACHEL WATT</cp:lastModifiedBy>
  <cp:revision>62</cp:revision>
  <dcterms:created xsi:type="dcterms:W3CDTF">2024-07-05T08:14:41Z</dcterms:created>
  <dcterms:modified xsi:type="dcterms:W3CDTF">2024-07-24T00:34:47Z</dcterms:modified>
</cp:coreProperties>
</file>