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8" r:id="rId3"/>
    <p:sldId id="266" r:id="rId4"/>
    <p:sldId id="270" r:id="rId5"/>
    <p:sldId id="267" r:id="rId6"/>
    <p:sldId id="269" r:id="rId7"/>
    <p:sldId id="271"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454" autoAdjust="0"/>
  </p:normalViewPr>
  <p:slideViewPr>
    <p:cSldViewPr snapToGrid="0">
      <p:cViewPr varScale="1">
        <p:scale>
          <a:sx n="66" d="100"/>
          <a:sy n="66" d="100"/>
        </p:scale>
        <p:origin x="1224"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D3534-573B-3252-D995-11712D8E5E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29D4A7-0F7E-2341-A679-8F6FA7B28B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7B6B7A4-7E92-BDE2-2576-28DAED999CC2}"/>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5" name="Footer Placeholder 4">
            <a:extLst>
              <a:ext uri="{FF2B5EF4-FFF2-40B4-BE49-F238E27FC236}">
                <a16:creationId xmlns:a16="http://schemas.microsoft.com/office/drawing/2014/main" id="{ED9306EB-856A-61D8-AD0B-8D40F3C71A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6E906F-7EF4-C5AD-931F-D117F048B336}"/>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26269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002DC-BB8F-738B-710D-E8FFB769908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21084A-C09A-9664-8DA3-2228681C43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DC114A-8C86-449D-3E4C-C15E18574ABF}"/>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5" name="Footer Placeholder 4">
            <a:extLst>
              <a:ext uri="{FF2B5EF4-FFF2-40B4-BE49-F238E27FC236}">
                <a16:creationId xmlns:a16="http://schemas.microsoft.com/office/drawing/2014/main" id="{4E70A183-891D-916D-633B-1B90567083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2B747A-7889-EDE4-973A-D7824DB5AFCD}"/>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217440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FACD03-DFE8-E5D8-7BA9-26294235E42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9E165D-DBE6-06C5-DBC5-46500F3961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6DE956-5AC7-71DD-7767-7412CC09AB6D}"/>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5" name="Footer Placeholder 4">
            <a:extLst>
              <a:ext uri="{FF2B5EF4-FFF2-40B4-BE49-F238E27FC236}">
                <a16:creationId xmlns:a16="http://schemas.microsoft.com/office/drawing/2014/main" id="{256AFD46-8C17-B421-5C8B-7B8FCA8070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777F-27F2-7447-8453-E6D11F200C04}"/>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349896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586C1-3567-DE68-F74D-6DB2E8ED1B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4574B9-2B7B-BC78-7A2A-E8CA159190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B68E59-0791-9993-FD5A-4BE255C7432D}"/>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5" name="Footer Placeholder 4">
            <a:extLst>
              <a:ext uri="{FF2B5EF4-FFF2-40B4-BE49-F238E27FC236}">
                <a16:creationId xmlns:a16="http://schemas.microsoft.com/office/drawing/2014/main" id="{2EB7D395-38C8-B902-BFE9-BFF9C3B3C7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4E3ED4-1533-868A-5FA8-EAE7BB5D20F7}"/>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3559332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82502-1F2F-7EAE-7C56-F2C1D55547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8023C7-78D5-1FC0-0D53-64D80AE641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40031A-3D83-2B99-1718-88DBAC08780D}"/>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5" name="Footer Placeholder 4">
            <a:extLst>
              <a:ext uri="{FF2B5EF4-FFF2-40B4-BE49-F238E27FC236}">
                <a16:creationId xmlns:a16="http://schemas.microsoft.com/office/drawing/2014/main" id="{914055CB-7BB6-3D6A-30DF-22656DECBE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195B58-190B-9A3A-6A24-0698E394BA55}"/>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45336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EBDF3-C518-4035-B295-69F8713B8F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FC87DF-85E1-3302-E232-A773FD81C3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AE273A-A3C4-344C-DEDB-17278A3EEC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AC948C-693F-8167-9DD0-1CE26A817A68}"/>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6" name="Footer Placeholder 5">
            <a:extLst>
              <a:ext uri="{FF2B5EF4-FFF2-40B4-BE49-F238E27FC236}">
                <a16:creationId xmlns:a16="http://schemas.microsoft.com/office/drawing/2014/main" id="{D28B32D5-8326-534B-BA25-4D57F9FF15D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42B24D-1BA8-D37C-ABB1-7002441E3E9B}"/>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1641548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80F50-AB42-AD7D-DDE0-253F67DB156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7EF247-EA6D-59E6-38B0-1D2EC32E31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F80FA9-0B9B-9C2C-AAC4-9077DEAED9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4F68E3A-9E8F-0D35-87AE-B4527B78FE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8118A1-9B3A-A29A-A7B9-4E779AAD33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B747BB-A649-9090-4E5F-80FF4CB2291D}"/>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8" name="Footer Placeholder 7">
            <a:extLst>
              <a:ext uri="{FF2B5EF4-FFF2-40B4-BE49-F238E27FC236}">
                <a16:creationId xmlns:a16="http://schemas.microsoft.com/office/drawing/2014/main" id="{FDCC16C0-5FEC-8125-C387-59A139EFABB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B1B7F2-8EA3-D242-FCE9-29FB4C70E143}"/>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2044986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EF83E-A17A-26F2-9656-00B8606A4EC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0944717-4461-3389-63EC-3B1F74B74EFF}"/>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4" name="Footer Placeholder 3">
            <a:extLst>
              <a:ext uri="{FF2B5EF4-FFF2-40B4-BE49-F238E27FC236}">
                <a16:creationId xmlns:a16="http://schemas.microsoft.com/office/drawing/2014/main" id="{12A6AC04-0C51-B594-7D3C-03F8579D8ED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2D8718-A453-3B41-A5FE-4C86FC4AAB58}"/>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1116380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8E57AA-9E5C-36E5-4D46-186B85E8165E}"/>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3" name="Footer Placeholder 2">
            <a:extLst>
              <a:ext uri="{FF2B5EF4-FFF2-40B4-BE49-F238E27FC236}">
                <a16:creationId xmlns:a16="http://schemas.microsoft.com/office/drawing/2014/main" id="{1793303D-D60A-908A-EAE1-DB600F7787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803165-54D6-2324-B346-1FA4E29AEE0D}"/>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3545712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9793-ABC0-BB81-5072-A1FFFF2440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EE807AC-2D47-52A7-3521-01CE2A7106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D70D7E9-2AA0-6B07-FE12-FAD9B5BF03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23146E-2988-5F2A-EB88-7D9454219EBC}"/>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6" name="Footer Placeholder 5">
            <a:extLst>
              <a:ext uri="{FF2B5EF4-FFF2-40B4-BE49-F238E27FC236}">
                <a16:creationId xmlns:a16="http://schemas.microsoft.com/office/drawing/2014/main" id="{EE9E1D23-C714-D1C0-1382-354374854C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D88E54-8A8C-B8F4-6765-684ED71A0A46}"/>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2865802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01566-A557-306F-C657-E9DB0D294D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75A00E1-D248-7FDC-6589-E58B2DC43A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6719C7-FD35-7ADF-08E9-9C52AA525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88F09A-B008-2BA8-ECFD-A6CDCA9F450F}"/>
              </a:ext>
            </a:extLst>
          </p:cNvPr>
          <p:cNvSpPr>
            <a:spLocks noGrp="1"/>
          </p:cNvSpPr>
          <p:nvPr>
            <p:ph type="dt" sz="half" idx="10"/>
          </p:nvPr>
        </p:nvSpPr>
        <p:spPr/>
        <p:txBody>
          <a:bodyPr/>
          <a:lstStyle/>
          <a:p>
            <a:fld id="{78E6D7E5-D22D-4CAB-8768-87F32E8FA37B}" type="datetimeFigureOut">
              <a:rPr lang="en-GB" smtClean="0"/>
              <a:t>21/07/2024</a:t>
            </a:fld>
            <a:endParaRPr lang="en-GB"/>
          </a:p>
        </p:txBody>
      </p:sp>
      <p:sp>
        <p:nvSpPr>
          <p:cNvPr id="6" name="Footer Placeholder 5">
            <a:extLst>
              <a:ext uri="{FF2B5EF4-FFF2-40B4-BE49-F238E27FC236}">
                <a16:creationId xmlns:a16="http://schemas.microsoft.com/office/drawing/2014/main" id="{22EC7346-B15C-5677-3711-E9F758A308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B70E7F-3EDD-4D33-C78B-BA1165631EA2}"/>
              </a:ext>
            </a:extLst>
          </p:cNvPr>
          <p:cNvSpPr>
            <a:spLocks noGrp="1"/>
          </p:cNvSpPr>
          <p:nvPr>
            <p:ph type="sldNum" sz="quarter" idx="12"/>
          </p:nvPr>
        </p:nvSpPr>
        <p:spPr/>
        <p:txBody>
          <a:bodyPr/>
          <a:lstStyle/>
          <a:p>
            <a:fld id="{A0F73229-466C-4252-9CFC-04C76D16B309}" type="slidenum">
              <a:rPr lang="en-GB" smtClean="0"/>
              <a:t>‹#›</a:t>
            </a:fld>
            <a:endParaRPr lang="en-GB"/>
          </a:p>
        </p:txBody>
      </p:sp>
    </p:spTree>
    <p:extLst>
      <p:ext uri="{BB962C8B-B14F-4D97-AF65-F5344CB8AC3E}">
        <p14:creationId xmlns:p14="http://schemas.microsoft.com/office/powerpoint/2010/main" val="309619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0">
          <a:fgClr>
            <a:schemeClr val="accent6">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3D37BA-AE9E-F0DF-0872-155D5D5F99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40EAC30-2AB6-56A3-17CA-4749441CF3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DC1879-1C17-B3EC-4473-1231CF9651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E6D7E5-D22D-4CAB-8768-87F32E8FA37B}" type="datetimeFigureOut">
              <a:rPr lang="en-GB" smtClean="0"/>
              <a:t>21/07/2024</a:t>
            </a:fld>
            <a:endParaRPr lang="en-GB"/>
          </a:p>
        </p:txBody>
      </p:sp>
      <p:sp>
        <p:nvSpPr>
          <p:cNvPr id="5" name="Footer Placeholder 4">
            <a:extLst>
              <a:ext uri="{FF2B5EF4-FFF2-40B4-BE49-F238E27FC236}">
                <a16:creationId xmlns:a16="http://schemas.microsoft.com/office/drawing/2014/main" id="{240E12E7-9413-09B2-0493-378AA88747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8663EF-269B-DDFB-F93B-D75FD54BBF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F73229-466C-4252-9CFC-04C76D16B309}" type="slidenum">
              <a:rPr lang="en-GB" smtClean="0"/>
              <a:t>‹#›</a:t>
            </a:fld>
            <a:endParaRPr lang="en-GB"/>
          </a:p>
        </p:txBody>
      </p:sp>
    </p:spTree>
    <p:extLst>
      <p:ext uri="{BB962C8B-B14F-4D97-AF65-F5344CB8AC3E}">
        <p14:creationId xmlns:p14="http://schemas.microsoft.com/office/powerpoint/2010/main" val="3846479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policyonline.nhslothian.scot/wpcontent/uploads/2023/03/Adverse%20Event%20Management%20Procedure.pdf" TargetMode="Externa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bir.org.uk/get-involved/special-interest-groups/bir-magnetic-resonance.aspx" TargetMode="Externa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hyperlink" Target="https://www.bamrr.org/safety/" TargetMode="External"/><Relationship Id="rId5" Type="http://schemas.openxmlformats.org/officeDocument/2006/relationships/hyperlink" Target="https://www.sor.org/" TargetMode="External"/><Relationship Id="rId4" Type="http://schemas.openxmlformats.org/officeDocument/2006/relationships/hyperlink" Target="https://www.ismrm.org/mr-safety-links/mr-safety-week-2024/#:~:text=These%20virtual%20meetings%20are%20free,%E2%84%A2%20and%20Category%20A%20Credi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3" y="1088440"/>
            <a:ext cx="11287163" cy="3231654"/>
          </a:xfrm>
          <a:prstGeom prst="rect">
            <a:avLst/>
          </a:prstGeom>
          <a:noFill/>
        </p:spPr>
        <p:txBody>
          <a:bodyPr wrap="square">
            <a:spAutoFit/>
          </a:bodyPr>
          <a:lstStyle/>
          <a:p>
            <a:pPr marL="457200" indent="-457200">
              <a:buFont typeface="Arial" panose="020B0604020202020204" pitchFamily="34" charset="0"/>
              <a:buChar char="•"/>
            </a:pPr>
            <a:r>
              <a:rPr lang="en-GB" sz="3200" dirty="0">
                <a:highlight>
                  <a:srgbClr val="FFFF00"/>
                </a:highlight>
                <a:latin typeface="Calibri" panose="020F0502020204030204" pitchFamily="34" charset="0"/>
                <a:ea typeface="Calibri" panose="020F0502020204030204" pitchFamily="34" charset="0"/>
                <a:cs typeface="Times New Roman" panose="02020603050405020304" pitchFamily="18" charset="0"/>
              </a:rPr>
              <a:t>What happened- the incident</a:t>
            </a:r>
          </a:p>
          <a:p>
            <a:pPr marL="457200" indent="-457200" algn="l">
              <a:buFont typeface="Arial" panose="020B0604020202020204" pitchFamily="34" charset="0"/>
              <a:buChar char="•"/>
            </a:pPr>
            <a:r>
              <a:rPr lang="en-GB" sz="3200" dirty="0">
                <a:highlight>
                  <a:srgbClr val="FFFF00"/>
                </a:highlight>
                <a:latin typeface="Calibri" panose="020F0502020204030204" pitchFamily="34" charset="0"/>
                <a:ea typeface="Calibri" panose="020F0502020204030204" pitchFamily="34" charset="0"/>
                <a:cs typeface="Times New Roman" panose="02020603050405020304" pitchFamily="18" charset="0"/>
              </a:rPr>
              <a:t>What is a significant adverse event</a:t>
            </a:r>
          </a:p>
          <a:p>
            <a:pPr marL="457200" indent="-457200" algn="l">
              <a:buFont typeface="Arial" panose="020B0604020202020204" pitchFamily="34" charset="0"/>
              <a:buChar char="•"/>
            </a:pPr>
            <a:r>
              <a:rPr lang="en-GB" sz="3200" dirty="0">
                <a:highlight>
                  <a:srgbClr val="FFFF00"/>
                </a:highlight>
                <a:latin typeface="Calibri" panose="020F0502020204030204" pitchFamily="34" charset="0"/>
                <a:ea typeface="Calibri" panose="020F0502020204030204" pitchFamily="34" charset="0"/>
                <a:cs typeface="Times New Roman" panose="02020603050405020304" pitchFamily="18" charset="0"/>
              </a:rPr>
              <a:t>How to share learning</a:t>
            </a:r>
          </a:p>
          <a:p>
            <a:pPr marL="457200" indent="-457200" algn="l">
              <a:buFont typeface="Arial" panose="020B0604020202020204" pitchFamily="34" charset="0"/>
              <a:buChar char="•"/>
            </a:pPr>
            <a:r>
              <a:rPr lang="en-GB" sz="3200" dirty="0">
                <a:latin typeface="Calibri" panose="020F0502020204030204" pitchFamily="34" charset="0"/>
                <a:ea typeface="Calibri" panose="020F0502020204030204" pitchFamily="34" charset="0"/>
                <a:cs typeface="Times New Roman" panose="02020603050405020304" pitchFamily="18" charset="0"/>
              </a:rPr>
              <a:t>What happened afterwards</a:t>
            </a:r>
          </a:p>
          <a:p>
            <a:pPr marL="457200" indent="-457200" algn="l">
              <a:buFont typeface="Arial" panose="020B0604020202020204" pitchFamily="34" charset="0"/>
              <a:buChar char="•"/>
            </a:pPr>
            <a:r>
              <a:rPr lang="en-GB" sz="3200" dirty="0">
                <a:latin typeface="Calibri" panose="020F0502020204030204" pitchFamily="34" charset="0"/>
                <a:ea typeface="Calibri" panose="020F0502020204030204" pitchFamily="34" charset="0"/>
                <a:cs typeface="Times New Roman" panose="02020603050405020304" pitchFamily="18" charset="0"/>
              </a:rPr>
              <a:t>Recommendations and follow up</a:t>
            </a:r>
          </a:p>
          <a:p>
            <a:pPr marL="457200" indent="-457200" algn="l">
              <a:buFont typeface="Arial" panose="020B0604020202020204" pitchFamily="34" charset="0"/>
              <a:buChar char="•"/>
            </a:pPr>
            <a:r>
              <a:rPr lang="en-GB" sz="3200" dirty="0">
                <a:latin typeface="Calibri" panose="020F0502020204030204" pitchFamily="34" charset="0"/>
                <a:ea typeface="Calibri" panose="020F0502020204030204" pitchFamily="34" charset="0"/>
                <a:cs typeface="Times New Roman" panose="02020603050405020304" pitchFamily="18" charset="0"/>
              </a:rPr>
              <a:t>What is next in ‘incident reporting’ world</a:t>
            </a:r>
          </a:p>
          <a:p>
            <a:pPr algn="l"/>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1656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pic>
        <p:nvPicPr>
          <p:cNvPr id="3" name="Picture 2">
            <a:extLst>
              <a:ext uri="{FF2B5EF4-FFF2-40B4-BE49-F238E27FC236}">
                <a16:creationId xmlns:a16="http://schemas.microsoft.com/office/drawing/2014/main" id="{5AEC74C6-F730-7CC0-B29F-2E293E7D54AC}"/>
              </a:ext>
            </a:extLst>
          </p:cNvPr>
          <p:cNvPicPr>
            <a:picLocks noChangeAspect="1"/>
          </p:cNvPicPr>
          <p:nvPr/>
        </p:nvPicPr>
        <p:blipFill rotWithShape="1">
          <a:blip r:embed="rId3"/>
          <a:srcRect l="32905"/>
          <a:stretch/>
        </p:blipFill>
        <p:spPr>
          <a:xfrm>
            <a:off x="176981" y="2641528"/>
            <a:ext cx="3883742" cy="342929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304799" y="976025"/>
            <a:ext cx="11739716" cy="827881"/>
          </a:xfrm>
        </p:spPr>
        <p:txBody>
          <a:bodyPr>
            <a:normAutofit lnSpcReduction="10000"/>
          </a:bodyPr>
          <a:lstStyle/>
          <a:p>
            <a:r>
              <a:rPr lang="en-GB" dirty="0"/>
              <a:t>3 Incidents :</a:t>
            </a:r>
          </a:p>
          <a:p>
            <a:r>
              <a:rPr lang="en-GB" dirty="0"/>
              <a:t>MRI</a:t>
            </a:r>
            <a:r>
              <a:rPr lang="en-GB" dirty="0">
                <a:solidFill>
                  <a:srgbClr val="FF0000"/>
                </a:solidFill>
              </a:rPr>
              <a:t> UNSAFE </a:t>
            </a:r>
            <a:r>
              <a:rPr lang="en-GB" dirty="0"/>
              <a:t>Trolley, MRI </a:t>
            </a:r>
            <a:r>
              <a:rPr lang="en-GB" dirty="0">
                <a:solidFill>
                  <a:srgbClr val="FF0000"/>
                </a:solidFill>
              </a:rPr>
              <a:t>UNSAFE</a:t>
            </a:r>
            <a:r>
              <a:rPr lang="en-GB" dirty="0"/>
              <a:t> Oxygen Cylinder and MRI </a:t>
            </a:r>
            <a:r>
              <a:rPr lang="en-GB" dirty="0">
                <a:solidFill>
                  <a:srgbClr val="FF0000"/>
                </a:solidFill>
              </a:rPr>
              <a:t>UNSAFE</a:t>
            </a:r>
            <a:r>
              <a:rPr lang="en-GB" dirty="0"/>
              <a:t> Pulse Oximeter</a:t>
            </a:r>
          </a:p>
        </p:txBody>
      </p:sp>
      <p:pic>
        <p:nvPicPr>
          <p:cNvPr id="4" name="Picture 3">
            <a:extLst>
              <a:ext uri="{FF2B5EF4-FFF2-40B4-BE49-F238E27FC236}">
                <a16:creationId xmlns:a16="http://schemas.microsoft.com/office/drawing/2014/main" id="{0E0C7BD8-89AD-44F5-0AA1-DBF5F0D62CB5}"/>
              </a:ext>
            </a:extLst>
          </p:cNvPr>
          <p:cNvPicPr>
            <a:picLocks noChangeAspect="1"/>
          </p:cNvPicPr>
          <p:nvPr/>
        </p:nvPicPr>
        <p:blipFill rotWithShape="1">
          <a:blip r:embed="rId4"/>
          <a:srcRect t="4171" b="3886"/>
          <a:stretch/>
        </p:blipFill>
        <p:spPr>
          <a:xfrm>
            <a:off x="4450508" y="1895028"/>
            <a:ext cx="4083607" cy="4415793"/>
          </a:xfrm>
          <a:prstGeom prst="rect">
            <a:avLst/>
          </a:prstGeom>
        </p:spPr>
      </p:pic>
      <p:pic>
        <p:nvPicPr>
          <p:cNvPr id="5" name="Picture 4">
            <a:extLst>
              <a:ext uri="{FF2B5EF4-FFF2-40B4-BE49-F238E27FC236}">
                <a16:creationId xmlns:a16="http://schemas.microsoft.com/office/drawing/2014/main" id="{578A2C46-475E-863A-FE86-C7FAD2606782}"/>
              </a:ext>
            </a:extLst>
          </p:cNvPr>
          <p:cNvPicPr>
            <a:picLocks noChangeAspect="1"/>
          </p:cNvPicPr>
          <p:nvPr/>
        </p:nvPicPr>
        <p:blipFill>
          <a:blip r:embed="rId5"/>
          <a:stretch>
            <a:fillRect/>
          </a:stretch>
        </p:blipFill>
        <p:spPr>
          <a:xfrm>
            <a:off x="9310923" y="4007132"/>
            <a:ext cx="2133600" cy="2133600"/>
          </a:xfrm>
          <a:prstGeom prst="rect">
            <a:avLst/>
          </a:prstGeom>
        </p:spPr>
      </p:pic>
      <p:sp>
        <p:nvSpPr>
          <p:cNvPr id="8" name="TextBox 7">
            <a:extLst>
              <a:ext uri="{FF2B5EF4-FFF2-40B4-BE49-F238E27FC236}">
                <a16:creationId xmlns:a16="http://schemas.microsoft.com/office/drawing/2014/main" id="{49133863-531D-D3C7-6B64-FB3CD32A2AC2}"/>
              </a:ext>
            </a:extLst>
          </p:cNvPr>
          <p:cNvSpPr txBox="1"/>
          <p:nvPr/>
        </p:nvSpPr>
        <p:spPr>
          <a:xfrm>
            <a:off x="785285" y="6140732"/>
            <a:ext cx="2418736" cy="646331"/>
          </a:xfrm>
          <a:prstGeom prst="rect">
            <a:avLst/>
          </a:prstGeom>
          <a:noFill/>
        </p:spPr>
        <p:txBody>
          <a:bodyPr wrap="square" rtlCol="0">
            <a:spAutoFit/>
          </a:bodyPr>
          <a:lstStyle/>
          <a:p>
            <a:r>
              <a:rPr lang="en-GB" dirty="0"/>
              <a:t>Actual Image from site shared with permission</a:t>
            </a:r>
          </a:p>
        </p:txBody>
      </p:sp>
      <p:sp>
        <p:nvSpPr>
          <p:cNvPr id="11" name="TextBox 10">
            <a:extLst>
              <a:ext uri="{FF2B5EF4-FFF2-40B4-BE49-F238E27FC236}">
                <a16:creationId xmlns:a16="http://schemas.microsoft.com/office/drawing/2014/main" id="{E5BF5645-E8FB-74FD-5602-5C9359E98367}"/>
              </a:ext>
            </a:extLst>
          </p:cNvPr>
          <p:cNvSpPr txBox="1"/>
          <p:nvPr/>
        </p:nvSpPr>
        <p:spPr>
          <a:xfrm>
            <a:off x="9310923" y="6211669"/>
            <a:ext cx="2320413" cy="646331"/>
          </a:xfrm>
          <a:prstGeom prst="rect">
            <a:avLst/>
          </a:prstGeom>
          <a:noFill/>
        </p:spPr>
        <p:txBody>
          <a:bodyPr wrap="square" rtlCol="0">
            <a:spAutoFit/>
          </a:bodyPr>
          <a:lstStyle/>
          <a:p>
            <a:r>
              <a:rPr lang="en-GB" dirty="0"/>
              <a:t>Representative image for example only</a:t>
            </a:r>
          </a:p>
        </p:txBody>
      </p:sp>
      <p:pic>
        <p:nvPicPr>
          <p:cNvPr id="12" name="Picture 11">
            <a:extLst>
              <a:ext uri="{FF2B5EF4-FFF2-40B4-BE49-F238E27FC236}">
                <a16:creationId xmlns:a16="http://schemas.microsoft.com/office/drawing/2014/main" id="{32273F4E-FB92-C002-B8B8-E767E1821673}"/>
              </a:ext>
            </a:extLst>
          </p:cNvPr>
          <p:cNvPicPr>
            <a:picLocks noChangeAspect="1"/>
          </p:cNvPicPr>
          <p:nvPr/>
        </p:nvPicPr>
        <p:blipFill>
          <a:blip r:embed="rId6"/>
          <a:stretch>
            <a:fillRect/>
          </a:stretch>
        </p:blipFill>
        <p:spPr>
          <a:xfrm>
            <a:off x="176981" y="1639"/>
            <a:ext cx="1313246" cy="1355214"/>
          </a:xfrm>
          <a:prstGeom prst="rect">
            <a:avLst/>
          </a:prstGeom>
        </p:spPr>
      </p:pic>
      <p:sp>
        <p:nvSpPr>
          <p:cNvPr id="10" name="TextBox 9">
            <a:extLst>
              <a:ext uri="{FF2B5EF4-FFF2-40B4-BE49-F238E27FC236}">
                <a16:creationId xmlns:a16="http://schemas.microsoft.com/office/drawing/2014/main" id="{9083041F-0190-1C41-D92F-D40A0323453D}"/>
              </a:ext>
            </a:extLst>
          </p:cNvPr>
          <p:cNvSpPr txBox="1"/>
          <p:nvPr/>
        </p:nvSpPr>
        <p:spPr>
          <a:xfrm>
            <a:off x="5294415" y="6239677"/>
            <a:ext cx="2418736" cy="646331"/>
          </a:xfrm>
          <a:prstGeom prst="rect">
            <a:avLst/>
          </a:prstGeom>
          <a:noFill/>
        </p:spPr>
        <p:txBody>
          <a:bodyPr wrap="square" rtlCol="0">
            <a:spAutoFit/>
          </a:bodyPr>
          <a:lstStyle/>
          <a:p>
            <a:r>
              <a:rPr lang="en-GB" dirty="0"/>
              <a:t>Actual Image from site shared with permission</a:t>
            </a:r>
          </a:p>
        </p:txBody>
      </p:sp>
    </p:spTree>
    <p:extLst>
      <p:ext uri="{BB962C8B-B14F-4D97-AF65-F5344CB8AC3E}">
        <p14:creationId xmlns:p14="http://schemas.microsoft.com/office/powerpoint/2010/main" val="1963144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40648"/>
            <a:ext cx="11543071" cy="5693866"/>
          </a:xfrm>
          <a:prstGeom prst="rect">
            <a:avLst/>
          </a:prstGeom>
          <a:noFill/>
        </p:spPr>
        <p:txBody>
          <a:bodyPr wrap="square">
            <a:spAutoFit/>
          </a:bodyPr>
          <a:lstStyle/>
          <a:p>
            <a:pPr marL="457200" indent="-457200">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What happened- the incident:</a:t>
            </a:r>
          </a:p>
          <a:p>
            <a:r>
              <a:rPr lang="en-GB" sz="2800" dirty="0">
                <a:latin typeface="Calibri" panose="020F0502020204030204" pitchFamily="34" charset="0"/>
                <a:ea typeface="Calibri" panose="020F0502020204030204" pitchFamily="34" charset="0"/>
                <a:cs typeface="Times New Roman" panose="02020603050405020304" pitchFamily="18" charset="0"/>
              </a:rPr>
              <a:t>During a GA session in May 2021, a patient was accidently taken into the MR Environment on an MR </a:t>
            </a:r>
            <a:r>
              <a:rPr lang="en-GB"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UNSAFE</a:t>
            </a:r>
            <a:r>
              <a:rPr lang="en-GB" sz="2800" dirty="0">
                <a:latin typeface="Calibri" panose="020F0502020204030204" pitchFamily="34" charset="0"/>
                <a:ea typeface="Calibri" panose="020F0502020204030204" pitchFamily="34" charset="0"/>
                <a:cs typeface="Times New Roman" panose="02020603050405020304" pitchFamily="18" charset="0"/>
              </a:rPr>
              <a:t> trolley, which had an MR </a:t>
            </a:r>
            <a:r>
              <a:rPr lang="en-GB"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UNSAFE</a:t>
            </a:r>
            <a:r>
              <a:rPr lang="en-GB" sz="2800" dirty="0">
                <a:latin typeface="Calibri" panose="020F0502020204030204" pitchFamily="34" charset="0"/>
                <a:ea typeface="Calibri" panose="020F0502020204030204" pitchFamily="34" charset="0"/>
                <a:cs typeface="Times New Roman" panose="02020603050405020304" pitchFamily="18" charset="0"/>
              </a:rPr>
              <a:t> oxygen cylinder strapped underneath the trolley and the patient had an MR </a:t>
            </a:r>
            <a:r>
              <a:rPr lang="en-GB"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UNSAFE</a:t>
            </a:r>
            <a:r>
              <a:rPr lang="en-GB" sz="2800" dirty="0">
                <a:latin typeface="Calibri" panose="020F0502020204030204" pitchFamily="34" charset="0"/>
                <a:ea typeface="Calibri" panose="020F0502020204030204" pitchFamily="34" charset="0"/>
                <a:cs typeface="Times New Roman" panose="02020603050405020304" pitchFamily="18" charset="0"/>
              </a:rPr>
              <a:t> pulse oximeter on their finger. The trolley was pulled rapidly towards the magnet. Luckily the patient was unharmed and the anaesthetist only suffered a minor injury to their finger.</a:t>
            </a:r>
          </a:p>
          <a:p>
            <a:r>
              <a:rPr lang="en-GB" sz="2800" dirty="0">
                <a:latin typeface="Calibri" panose="020F0502020204030204" pitchFamily="34" charset="0"/>
                <a:ea typeface="Calibri" panose="020F0502020204030204" pitchFamily="34" charset="0"/>
                <a:cs typeface="Times New Roman" panose="02020603050405020304" pitchFamily="18" charset="0"/>
              </a:rPr>
              <a:t>The oxygen cylinder was removed by an MRSE colleague and the scanner was ramped down by the vendor so the trolley could be removed.</a:t>
            </a:r>
          </a:p>
          <a:p>
            <a:r>
              <a:rPr lang="en-GB" sz="2800" dirty="0">
                <a:latin typeface="Calibri" panose="020F0502020204030204" pitchFamily="34" charset="0"/>
                <a:ea typeface="Calibri" panose="020F0502020204030204" pitchFamily="34" charset="0"/>
                <a:cs typeface="Times New Roman" panose="02020603050405020304" pitchFamily="18" charset="0"/>
              </a:rPr>
              <a:t>The scanner was ramped back up and had only minor cosmetic damage.</a:t>
            </a:r>
          </a:p>
          <a:p>
            <a:r>
              <a:rPr lang="en-GB" sz="2800" dirty="0">
                <a:latin typeface="Calibri" panose="020F0502020204030204" pitchFamily="34" charset="0"/>
                <a:ea typeface="Calibri" panose="020F0502020204030204" pitchFamily="34" charset="0"/>
                <a:cs typeface="Times New Roman" panose="02020603050405020304" pitchFamily="18" charset="0"/>
              </a:rPr>
              <a:t>As it could have resulted in significant injury or fatality, the incident was recorded as a </a:t>
            </a:r>
            <a:r>
              <a:rPr lang="en-GB" sz="2800" b="1" dirty="0">
                <a:latin typeface="Calibri" panose="020F0502020204030204" pitchFamily="34" charset="0"/>
                <a:ea typeface="Calibri" panose="020F0502020204030204" pitchFamily="34" charset="0"/>
                <a:cs typeface="Times New Roman" panose="02020603050405020304" pitchFamily="18" charset="0"/>
              </a:rPr>
              <a:t>SIGNIFICANT ADVERSE EVENT </a:t>
            </a:r>
            <a:r>
              <a:rPr lang="en-GB" sz="2800" dirty="0">
                <a:latin typeface="Calibri" panose="020F0502020204030204" pitchFamily="34" charset="0"/>
                <a:ea typeface="Calibri" panose="020F0502020204030204" pitchFamily="34" charset="0"/>
                <a:cs typeface="Times New Roman" panose="02020603050405020304" pitchFamily="18" charset="0"/>
              </a:rPr>
              <a:t>(SAE) and an extensive investigation followed.</a:t>
            </a:r>
          </a:p>
        </p:txBody>
      </p:sp>
    </p:spTree>
    <p:extLst>
      <p:ext uri="{BB962C8B-B14F-4D97-AF65-F5344CB8AC3E}">
        <p14:creationId xmlns:p14="http://schemas.microsoft.com/office/powerpoint/2010/main" val="1732967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3" y="918413"/>
            <a:ext cx="11543071" cy="5816977"/>
          </a:xfrm>
          <a:prstGeom prst="rect">
            <a:avLst/>
          </a:prstGeom>
          <a:noFill/>
        </p:spPr>
        <p:txBody>
          <a:bodyPr wrap="square">
            <a:spAutoFit/>
          </a:bodyPr>
          <a:lstStyle/>
          <a:p>
            <a:pPr marL="457200" indent="-457200">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A </a:t>
            </a:r>
            <a:r>
              <a:rPr lang="en-GB" sz="2800" b="1" dirty="0">
                <a:latin typeface="Calibri" panose="020F0502020204030204" pitchFamily="34" charset="0"/>
                <a:ea typeface="Calibri" panose="020F0502020204030204" pitchFamily="34" charset="0"/>
                <a:cs typeface="Times New Roman" panose="02020603050405020304" pitchFamily="18" charset="0"/>
              </a:rPr>
              <a:t>Significant Adverse Event </a:t>
            </a:r>
            <a:r>
              <a:rPr lang="en-GB" sz="2800" dirty="0">
                <a:latin typeface="Calibri" panose="020F0502020204030204" pitchFamily="34" charset="0"/>
                <a:ea typeface="Calibri" panose="020F0502020204030204" pitchFamily="34" charset="0"/>
                <a:cs typeface="Times New Roman" panose="02020603050405020304" pitchFamily="18" charset="0"/>
              </a:rPr>
              <a:t>(SAE) is defined as “an extraordinary event that could have, or did, have serious consequences, including immediate or delayed emotional reactions, physical or psychological harm for patients, public, staff or organisation”.</a:t>
            </a:r>
          </a:p>
          <a:p>
            <a:r>
              <a:rPr lang="en-GB" sz="1400" dirty="0">
                <a:hlinkClick r:id="rId3"/>
              </a:rPr>
              <a:t>  https://policyonline.nhslothian.scot/wpcontent/uploads/2023/03/Adverse%20Event%20Management%20Procedure.pdf</a:t>
            </a:r>
            <a:endParaRPr lang="en-GB" sz="1400" dirty="0"/>
          </a:p>
          <a:p>
            <a:endParaRPr lang="en-GB" dirty="0"/>
          </a:p>
          <a:p>
            <a:pPr marL="457200" indent="-457200">
              <a:buFont typeface="Arial" panose="020B0604020202020204" pitchFamily="34" charset="0"/>
              <a:buChar char="•"/>
            </a:pPr>
            <a:r>
              <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incident was reported via:</a:t>
            </a:r>
          </a:p>
          <a:p>
            <a:r>
              <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Datix</a:t>
            </a:r>
          </a:p>
          <a:p>
            <a:r>
              <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GB" sz="28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IRIC</a:t>
            </a:r>
            <a:r>
              <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(For NHS Scotland)</a:t>
            </a:r>
          </a:p>
          <a:p>
            <a:r>
              <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MHRA</a:t>
            </a:r>
          </a:p>
          <a:p>
            <a:r>
              <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GB" sz="28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RIDDOR</a:t>
            </a:r>
            <a:endPar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endPar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endPar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r>
              <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Other incident reporting systems are available – </a:t>
            </a:r>
            <a:r>
              <a:rPr lang="en-GB" sz="28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Are you familiar with yours </a:t>
            </a:r>
            <a:r>
              <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003A35D8-E12B-D539-78B1-892D51B9C413}"/>
              </a:ext>
            </a:extLst>
          </p:cNvPr>
          <p:cNvPicPr>
            <a:picLocks noChangeAspect="1"/>
          </p:cNvPicPr>
          <p:nvPr/>
        </p:nvPicPr>
        <p:blipFill>
          <a:blip r:embed="rId4"/>
          <a:stretch>
            <a:fillRect/>
          </a:stretch>
        </p:blipFill>
        <p:spPr>
          <a:xfrm>
            <a:off x="5932150" y="4868054"/>
            <a:ext cx="5948515" cy="1071533"/>
          </a:xfrm>
          <a:prstGeom prst="rect">
            <a:avLst/>
          </a:prstGeom>
        </p:spPr>
      </p:pic>
      <p:pic>
        <p:nvPicPr>
          <p:cNvPr id="5" name="Picture 4">
            <a:extLst>
              <a:ext uri="{FF2B5EF4-FFF2-40B4-BE49-F238E27FC236}">
                <a16:creationId xmlns:a16="http://schemas.microsoft.com/office/drawing/2014/main" id="{8A059F1E-554B-8FDA-5F80-5CCF5BDFC0F5}"/>
              </a:ext>
            </a:extLst>
          </p:cNvPr>
          <p:cNvPicPr/>
          <p:nvPr/>
        </p:nvPicPr>
        <p:blipFill>
          <a:blip r:embed="rId5"/>
          <a:stretch>
            <a:fillRect/>
          </a:stretch>
        </p:blipFill>
        <p:spPr>
          <a:xfrm>
            <a:off x="5919019" y="3031663"/>
            <a:ext cx="5948515" cy="1786323"/>
          </a:xfrm>
          <a:prstGeom prst="rect">
            <a:avLst/>
          </a:prstGeom>
        </p:spPr>
      </p:pic>
      <p:pic>
        <p:nvPicPr>
          <p:cNvPr id="8" name="Picture 2" descr="MHRA launches public consultation on ...">
            <a:extLst>
              <a:ext uri="{FF2B5EF4-FFF2-40B4-BE49-F238E27FC236}">
                <a16:creationId xmlns:a16="http://schemas.microsoft.com/office/drawing/2014/main" id="{804EB5D7-7ECD-25CB-B93D-5BC467DE65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6956" y="4868054"/>
            <a:ext cx="2862063" cy="958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169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58544" y="1103828"/>
            <a:ext cx="11543071" cy="5262979"/>
          </a:xfrm>
          <a:prstGeom prst="rect">
            <a:avLst/>
          </a:prstGeom>
          <a:noFill/>
        </p:spPr>
        <p:txBody>
          <a:bodyPr wrap="square">
            <a:spAutoFit/>
          </a:bodyPr>
          <a:lstStyle/>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B6B025BE-BA68-3FFA-C9CF-83898F4BA964}"/>
              </a:ext>
            </a:extLst>
          </p:cNvPr>
          <p:cNvGrpSpPr/>
          <p:nvPr/>
        </p:nvGrpSpPr>
        <p:grpSpPr>
          <a:xfrm>
            <a:off x="4213185" y="977671"/>
            <a:ext cx="7831330" cy="5389136"/>
            <a:chOff x="828150" y="1667100"/>
            <a:chExt cx="10439400" cy="4718301"/>
          </a:xfrm>
        </p:grpSpPr>
        <p:pic>
          <p:nvPicPr>
            <p:cNvPr id="5" name="Picture 4">
              <a:extLst>
                <a:ext uri="{FF2B5EF4-FFF2-40B4-BE49-F238E27FC236}">
                  <a16:creationId xmlns:a16="http://schemas.microsoft.com/office/drawing/2014/main" id="{440278F4-787C-FD5C-177A-64CBB25BAA95}"/>
                </a:ext>
              </a:extLst>
            </p:cNvPr>
            <p:cNvPicPr>
              <a:picLocks noChangeAspect="1"/>
            </p:cNvPicPr>
            <p:nvPr/>
          </p:nvPicPr>
          <p:blipFill>
            <a:blip r:embed="rId3"/>
            <a:stretch>
              <a:fillRect/>
            </a:stretch>
          </p:blipFill>
          <p:spPr>
            <a:xfrm>
              <a:off x="828150" y="1667100"/>
              <a:ext cx="10439400" cy="1761900"/>
            </a:xfrm>
            <a:prstGeom prst="rect">
              <a:avLst/>
            </a:prstGeom>
          </p:spPr>
        </p:pic>
        <p:pic>
          <p:nvPicPr>
            <p:cNvPr id="8" name="Picture 7">
              <a:extLst>
                <a:ext uri="{FF2B5EF4-FFF2-40B4-BE49-F238E27FC236}">
                  <a16:creationId xmlns:a16="http://schemas.microsoft.com/office/drawing/2014/main" id="{F495E1AE-F919-13C1-DC4D-E735A0A55791}"/>
                </a:ext>
              </a:extLst>
            </p:cNvPr>
            <p:cNvPicPr>
              <a:picLocks noChangeAspect="1"/>
            </p:cNvPicPr>
            <p:nvPr/>
          </p:nvPicPr>
          <p:blipFill>
            <a:blip r:embed="rId4"/>
            <a:stretch>
              <a:fillRect/>
            </a:stretch>
          </p:blipFill>
          <p:spPr>
            <a:xfrm>
              <a:off x="6929174" y="2365851"/>
              <a:ext cx="4181475" cy="4019550"/>
            </a:xfrm>
            <a:prstGeom prst="rect">
              <a:avLst/>
            </a:prstGeom>
          </p:spPr>
        </p:pic>
      </p:grpSp>
      <p:sp>
        <p:nvSpPr>
          <p:cNvPr id="9" name="TextBox 8">
            <a:extLst>
              <a:ext uri="{FF2B5EF4-FFF2-40B4-BE49-F238E27FC236}">
                <a16:creationId xmlns:a16="http://schemas.microsoft.com/office/drawing/2014/main" id="{25807FC2-F31D-CAB5-2451-A39FCF6EA4E4}"/>
              </a:ext>
            </a:extLst>
          </p:cNvPr>
          <p:cNvSpPr txBox="1"/>
          <p:nvPr/>
        </p:nvSpPr>
        <p:spPr>
          <a:xfrm>
            <a:off x="117984" y="2888932"/>
            <a:ext cx="9037591" cy="3539430"/>
          </a:xfrm>
          <a:prstGeom prst="rect">
            <a:avLst/>
          </a:prstGeom>
          <a:noFill/>
        </p:spPr>
        <p:txBody>
          <a:bodyPr wrap="square" rtlCol="0">
            <a:spAutoFit/>
          </a:bodyPr>
          <a:lstStyle/>
          <a:p>
            <a:pPr algn="l"/>
            <a:r>
              <a:rPr lang="en-GB" sz="2200" b="1" i="0" dirty="0" err="1">
                <a:solidFill>
                  <a:srgbClr val="212B32"/>
                </a:solidFill>
                <a:effectLst/>
              </a:rPr>
              <a:t>RIDDOR</a:t>
            </a:r>
            <a:r>
              <a:rPr lang="en-GB" sz="2200" b="0" i="0" dirty="0">
                <a:solidFill>
                  <a:srgbClr val="212B32"/>
                </a:solidFill>
                <a:effectLst/>
              </a:rPr>
              <a:t> </a:t>
            </a:r>
            <a:r>
              <a:rPr lang="en-GB" sz="2200" b="0" i="0" dirty="0">
                <a:solidFill>
                  <a:srgbClr val="040C28"/>
                </a:solidFill>
                <a:effectLst/>
              </a:rPr>
              <a:t>(Reporting of Incidents, Diseases and Dangerous Occurrences Regulations)</a:t>
            </a:r>
            <a:r>
              <a:rPr lang="en-GB" sz="2200" b="0" i="0" dirty="0">
                <a:solidFill>
                  <a:srgbClr val="212B32"/>
                </a:solidFill>
                <a:effectLst/>
              </a:rPr>
              <a:t> is the law that requires employers, and other people in charge </a:t>
            </a:r>
          </a:p>
          <a:p>
            <a:pPr algn="l"/>
            <a:r>
              <a:rPr lang="en-GB" sz="2200" b="0" i="0" dirty="0">
                <a:solidFill>
                  <a:srgbClr val="212B32"/>
                </a:solidFill>
                <a:effectLst/>
              </a:rPr>
              <a:t>of work premises, to report and keep records of:</a:t>
            </a:r>
          </a:p>
          <a:p>
            <a:pPr algn="l">
              <a:buFont typeface="Arial" panose="020B0604020202020204" pitchFamily="34" charset="0"/>
              <a:buChar char="•"/>
            </a:pPr>
            <a:r>
              <a:rPr lang="en-GB" sz="2200" b="0" i="0" dirty="0">
                <a:solidFill>
                  <a:srgbClr val="212B32"/>
                </a:solidFill>
                <a:effectLst/>
              </a:rPr>
              <a:t>work-related accidents which cause deaths</a:t>
            </a:r>
          </a:p>
          <a:p>
            <a:pPr algn="l">
              <a:buFont typeface="Arial" panose="020B0604020202020204" pitchFamily="34" charset="0"/>
              <a:buChar char="•"/>
            </a:pPr>
            <a:r>
              <a:rPr lang="en-GB" sz="2200" b="0" i="0" dirty="0">
                <a:solidFill>
                  <a:srgbClr val="212B32"/>
                </a:solidFill>
                <a:effectLst/>
              </a:rPr>
              <a:t>work-related accidents which cause certain serious injuries </a:t>
            </a:r>
          </a:p>
          <a:p>
            <a:pPr algn="l">
              <a:buFont typeface="Arial" panose="020B0604020202020204" pitchFamily="34" charset="0"/>
              <a:buChar char="•"/>
            </a:pPr>
            <a:r>
              <a:rPr lang="en-GB" sz="2200" b="0" i="0" dirty="0">
                <a:solidFill>
                  <a:srgbClr val="212B32"/>
                </a:solidFill>
                <a:effectLst/>
              </a:rPr>
              <a:t>diagnosed cases of certain industrial diseases</a:t>
            </a:r>
          </a:p>
          <a:p>
            <a:pPr algn="l">
              <a:buFont typeface="Arial" panose="020B0604020202020204" pitchFamily="34" charset="0"/>
              <a:buChar char="•"/>
            </a:pPr>
            <a:r>
              <a:rPr lang="en-GB" sz="2200" b="0" i="0" dirty="0">
                <a:solidFill>
                  <a:srgbClr val="212B32"/>
                </a:solidFill>
                <a:effectLst/>
              </a:rPr>
              <a:t>incidents with the potential to cause harm</a:t>
            </a:r>
          </a:p>
          <a:p>
            <a:endParaRPr lang="en-GB" sz="1400" dirty="0"/>
          </a:p>
          <a:p>
            <a:r>
              <a:rPr lang="en-GB" sz="2800" dirty="0"/>
              <a:t>There are 27 reportable Dangerous occurrences under </a:t>
            </a:r>
            <a:r>
              <a:rPr lang="en-GB" sz="2800" b="1" dirty="0" err="1"/>
              <a:t>RIDDOR</a:t>
            </a:r>
            <a:r>
              <a:rPr lang="en-GB" sz="2800" b="1" dirty="0"/>
              <a:t>, </a:t>
            </a:r>
            <a:r>
              <a:rPr lang="en-GB" sz="2800" b="0" i="0" dirty="0">
                <a:solidFill>
                  <a:srgbClr val="040C28"/>
                </a:solidFill>
                <a:effectLst/>
              </a:rPr>
              <a:t>but </a:t>
            </a:r>
            <a:r>
              <a:rPr lang="en-GB" sz="2800" dirty="0"/>
              <a:t>none were relevant to MRI and this incident.</a:t>
            </a:r>
          </a:p>
        </p:txBody>
      </p:sp>
    </p:spTree>
    <p:extLst>
      <p:ext uri="{BB962C8B-B14F-4D97-AF65-F5344CB8AC3E}">
        <p14:creationId xmlns:p14="http://schemas.microsoft.com/office/powerpoint/2010/main" val="1461083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80458"/>
            <a:ext cx="11720051" cy="5509200"/>
          </a:xfrm>
          <a:prstGeom prst="rect">
            <a:avLst/>
          </a:prstGeom>
          <a:noFill/>
        </p:spPr>
        <p:txBody>
          <a:bodyPr wrap="square">
            <a:spAutoFit/>
          </a:bodyPr>
          <a:lstStyle/>
          <a:p>
            <a:r>
              <a:rPr lang="en-GB" sz="3200" dirty="0">
                <a:effectLst/>
                <a:latin typeface="Calibri" panose="020F0502020204030204" pitchFamily="34" charset="0"/>
                <a:ea typeface="Calibri" panose="020F0502020204030204" pitchFamily="34" charset="0"/>
                <a:cs typeface="Times New Roman" panose="02020603050405020304" pitchFamily="18" charset="0"/>
              </a:rPr>
              <a:t>‘</a:t>
            </a:r>
            <a:r>
              <a:rPr lang="en-GB" sz="3200" b="1" dirty="0">
                <a:effectLst/>
                <a:latin typeface="Calibri" panose="020F0502020204030204" pitchFamily="34" charset="0"/>
                <a:ea typeface="Calibri" panose="020F0502020204030204" pitchFamily="34" charset="0"/>
                <a:cs typeface="Times New Roman" panose="02020603050405020304" pitchFamily="18" charset="0"/>
              </a:rPr>
              <a:t>Shared learning</a:t>
            </a:r>
            <a:r>
              <a:rPr lang="en-GB" sz="3200" dirty="0">
                <a:effectLst/>
                <a:latin typeface="Calibri" panose="020F0502020204030204" pitchFamily="34" charset="0"/>
                <a:ea typeface="Calibri" panose="020F0502020204030204" pitchFamily="34" charset="0"/>
                <a:cs typeface="Times New Roman" panose="02020603050405020304" pitchFamily="18" charset="0"/>
              </a:rPr>
              <a:t>’ can be used to inform staff of the details of an incident and the outcome of the investigation, including the key lessons learned and any actions to be taken following an adverse event.</a:t>
            </a:r>
          </a:p>
          <a:p>
            <a:r>
              <a:rPr lang="en-GB" sz="3200" dirty="0">
                <a:effectLst/>
                <a:latin typeface="Calibri" panose="020F0502020204030204" pitchFamily="34" charset="0"/>
                <a:ea typeface="Calibri" panose="020F0502020204030204" pitchFamily="34" charset="0"/>
                <a:cs typeface="Times New Roman" panose="02020603050405020304" pitchFamily="18" charset="0"/>
              </a:rPr>
              <a:t>It facilitates information to be shared with the team, with the intent for staff to learn from the incident and prevent future loss or damage.</a:t>
            </a:r>
          </a:p>
          <a:p>
            <a:r>
              <a:rPr lang="en-GB" sz="3200" dirty="0">
                <a:effectLst/>
                <a:latin typeface="Calibri" panose="020F0502020204030204" pitchFamily="34" charset="0"/>
                <a:ea typeface="Calibri" panose="020F0502020204030204" pitchFamily="34" charset="0"/>
                <a:cs typeface="Times New Roman" panose="02020603050405020304" pitchFamily="18" charset="0"/>
              </a:rPr>
              <a:t>This process helps to raise awareness, build and improve the safety culture. </a:t>
            </a:r>
          </a:p>
          <a:p>
            <a:r>
              <a:rPr lang="en-GB" sz="3200" dirty="0">
                <a:effectLst/>
                <a:latin typeface="Calibri" panose="020F0502020204030204" pitchFamily="34" charset="0"/>
                <a:ea typeface="Calibri" panose="020F0502020204030204" pitchFamily="34" charset="0"/>
                <a:cs typeface="Times New Roman" panose="02020603050405020304" pitchFamily="18" charset="0"/>
              </a:rPr>
              <a:t>The need to learn from events is critical to ongoing improvements in quality and safety. </a:t>
            </a:r>
          </a:p>
          <a:p>
            <a:r>
              <a:rPr lang="en-GB" sz="3200" dirty="0">
                <a:latin typeface="Calibri" panose="020F0502020204030204" pitchFamily="34" charset="0"/>
                <a:ea typeface="Calibri" panose="020F0502020204030204" pitchFamily="34" charset="0"/>
                <a:cs typeface="Times New Roman" panose="02020603050405020304" pitchFamily="18" charset="0"/>
              </a:rPr>
              <a:t>The table overleaf provides an example of a shared learning template.</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6881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80458"/>
            <a:ext cx="11720051" cy="584775"/>
          </a:xfrm>
          <a:prstGeom prst="rect">
            <a:avLst/>
          </a:prstGeom>
          <a:noFill/>
        </p:spPr>
        <p:txBody>
          <a:bodyPr wrap="square">
            <a:spAutoFit/>
          </a:bodyPr>
          <a:lstStyle/>
          <a:p>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4F4B17DF-BB61-C129-D4C6-B016199A9E72}"/>
              </a:ext>
            </a:extLst>
          </p:cNvPr>
          <p:cNvGraphicFramePr>
            <a:graphicFrameLocks noGrp="1"/>
          </p:cNvGraphicFramePr>
          <p:nvPr>
            <p:extLst>
              <p:ext uri="{D42A27DB-BD31-4B8C-83A1-F6EECF244321}">
                <p14:modId xmlns:p14="http://schemas.microsoft.com/office/powerpoint/2010/main" val="4207748386"/>
              </p:ext>
            </p:extLst>
          </p:nvPr>
        </p:nvGraphicFramePr>
        <p:xfrm>
          <a:off x="147485" y="1080457"/>
          <a:ext cx="11913334" cy="5550265"/>
        </p:xfrm>
        <a:graphic>
          <a:graphicData uri="http://schemas.openxmlformats.org/drawingml/2006/table">
            <a:tbl>
              <a:tblPr firstRow="1" bandRow="1">
                <a:tableStyleId>{93296810-A885-4BE3-A3E7-6D5BEEA58F35}</a:tableStyleId>
              </a:tblPr>
              <a:tblGrid>
                <a:gridCol w="2016981">
                  <a:extLst>
                    <a:ext uri="{9D8B030D-6E8A-4147-A177-3AD203B41FA5}">
                      <a16:colId xmlns:a16="http://schemas.microsoft.com/office/drawing/2014/main" val="3172391852"/>
                    </a:ext>
                  </a:extLst>
                </a:gridCol>
                <a:gridCol w="3199129">
                  <a:extLst>
                    <a:ext uri="{9D8B030D-6E8A-4147-A177-3AD203B41FA5}">
                      <a16:colId xmlns:a16="http://schemas.microsoft.com/office/drawing/2014/main" val="2795911770"/>
                    </a:ext>
                  </a:extLst>
                </a:gridCol>
                <a:gridCol w="2528225">
                  <a:extLst>
                    <a:ext uri="{9D8B030D-6E8A-4147-A177-3AD203B41FA5}">
                      <a16:colId xmlns:a16="http://schemas.microsoft.com/office/drawing/2014/main" val="1140622361"/>
                    </a:ext>
                  </a:extLst>
                </a:gridCol>
                <a:gridCol w="1415703">
                  <a:extLst>
                    <a:ext uri="{9D8B030D-6E8A-4147-A177-3AD203B41FA5}">
                      <a16:colId xmlns:a16="http://schemas.microsoft.com/office/drawing/2014/main" val="46673341"/>
                    </a:ext>
                  </a:extLst>
                </a:gridCol>
                <a:gridCol w="1375910">
                  <a:extLst>
                    <a:ext uri="{9D8B030D-6E8A-4147-A177-3AD203B41FA5}">
                      <a16:colId xmlns:a16="http://schemas.microsoft.com/office/drawing/2014/main" val="563564348"/>
                    </a:ext>
                  </a:extLst>
                </a:gridCol>
                <a:gridCol w="1377386">
                  <a:extLst>
                    <a:ext uri="{9D8B030D-6E8A-4147-A177-3AD203B41FA5}">
                      <a16:colId xmlns:a16="http://schemas.microsoft.com/office/drawing/2014/main" val="1646204056"/>
                    </a:ext>
                  </a:extLst>
                </a:gridCol>
              </a:tblGrid>
              <a:tr h="1406738">
                <a:tc>
                  <a:txBody>
                    <a:bodyPr/>
                    <a:lstStyle/>
                    <a:p>
                      <a:pPr algn="ctr"/>
                      <a:r>
                        <a:rPr lang="en-GB" sz="1600" dirty="0">
                          <a:effectLst/>
                        </a:rPr>
                        <a:t> </a:t>
                      </a:r>
                    </a:p>
                    <a:p>
                      <a:pPr algn="ctr"/>
                      <a:r>
                        <a:rPr lang="en-GB" sz="1600" dirty="0">
                          <a:effectLst/>
                        </a:rPr>
                        <a:t>What </a:t>
                      </a:r>
                    </a:p>
                    <a:p>
                      <a:pPr algn="ctr"/>
                      <a:r>
                        <a:rPr lang="en-GB" sz="1600" dirty="0">
                          <a:effectLst/>
                        </a:rPr>
                        <a:t>happened?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endParaRPr lang="en-GB" sz="1600" dirty="0">
                        <a:effectLst/>
                      </a:endParaRPr>
                    </a:p>
                    <a:p>
                      <a:pPr algn="ctr"/>
                      <a:r>
                        <a:rPr lang="en-GB" sz="1600" dirty="0">
                          <a:effectLst/>
                        </a:rPr>
                        <a:t>Describe </a:t>
                      </a:r>
                    </a:p>
                    <a:p>
                      <a:pPr algn="ctr"/>
                      <a:r>
                        <a:rPr lang="en-GB" sz="1600" dirty="0">
                          <a:effectLst/>
                        </a:rPr>
                        <a:t>the </a:t>
                      </a:r>
                    </a:p>
                    <a:p>
                      <a:pPr algn="ctr"/>
                      <a:r>
                        <a:rPr lang="en-GB" sz="1600" dirty="0">
                          <a:effectLst/>
                        </a:rPr>
                        <a:t>causes:</a:t>
                      </a:r>
                    </a:p>
                    <a:p>
                      <a:pPr algn="ct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endParaRPr lang="en-GB" sz="1600" dirty="0">
                        <a:effectLst/>
                      </a:endParaRPr>
                    </a:p>
                    <a:p>
                      <a:pPr algn="ctr"/>
                      <a:r>
                        <a:rPr lang="en-GB" sz="1600" dirty="0">
                          <a:effectLst/>
                        </a:rPr>
                        <a:t>Corrective </a:t>
                      </a:r>
                    </a:p>
                    <a:p>
                      <a:pPr algn="ctr"/>
                      <a:r>
                        <a:rPr lang="en-GB" sz="1600" dirty="0">
                          <a:effectLst/>
                        </a:rPr>
                        <a:t>and </a:t>
                      </a:r>
                    </a:p>
                    <a:p>
                      <a:pPr algn="ctr"/>
                      <a:r>
                        <a:rPr lang="en-GB" sz="1600" dirty="0">
                          <a:effectLst/>
                        </a:rPr>
                        <a:t>Preventative Actions: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rPr>
                        <a:t> </a:t>
                      </a:r>
                    </a:p>
                    <a:p>
                      <a:pPr algn="ctr"/>
                      <a:r>
                        <a:rPr lang="en-GB" sz="1600">
                          <a:effectLst/>
                        </a:rPr>
                        <a:t>What was learnt?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rPr>
                        <a:t> </a:t>
                      </a:r>
                    </a:p>
                    <a:p>
                      <a:pPr algn="ctr"/>
                      <a:r>
                        <a:rPr lang="en-GB" sz="1600">
                          <a:effectLst/>
                        </a:rPr>
                        <a:t>Equity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endParaRPr lang="en-GB" sz="1600" dirty="0">
                        <a:effectLst/>
                      </a:endParaRPr>
                    </a:p>
                    <a:p>
                      <a:pPr algn="ctr"/>
                      <a:r>
                        <a:rPr lang="en-GB" sz="1600" dirty="0">
                          <a:effectLst/>
                        </a:rPr>
                        <a:t>What are the recommended actions for improvement?</a:t>
                      </a:r>
                    </a:p>
                    <a:p>
                      <a:pPr algn="ct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8291371"/>
                  </a:ext>
                </a:extLst>
              </a:tr>
              <a:tr h="4087225">
                <a:tc>
                  <a:txBody>
                    <a:bodyPr/>
                    <a:lstStyle/>
                    <a:p>
                      <a:r>
                        <a:rPr lang="en-GB" sz="1600">
                          <a:effectLst/>
                        </a:rPr>
                        <a:t>Provide a brief description of the event, giving a summary of the circumstances surrounding the incident that resulted in the injury or safety event, what activities or operations were being performed and any known contributing factors to the incident.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Summarise the immediate and root causes of the incident.</a:t>
                      </a:r>
                    </a:p>
                    <a:p>
                      <a:r>
                        <a:rPr lang="en-GB" sz="1600" dirty="0">
                          <a:effectLst/>
                        </a:rPr>
                        <a:t>The immediate causes: substandard acts or conditions that led directly to the incident, e.g., a trolley was swapped over, personal protective equipment was misused, there was stress or fatigue, or poor concentration. </a:t>
                      </a:r>
                    </a:p>
                    <a:p>
                      <a:r>
                        <a:rPr lang="en-GB" sz="1600" dirty="0">
                          <a:effectLst/>
                        </a:rPr>
                        <a:t>The root causes: what the investigation identifies as the initial events or failings that led to all the other causes or failings. Had this initial event or failing been controlled, the incident would have been prevented.</a:t>
                      </a:r>
                    </a:p>
                  </a:txBody>
                  <a:tcPr marL="68580" marR="68580" marT="0" marB="0"/>
                </a:tc>
                <a:tc>
                  <a:txBody>
                    <a:bodyPr/>
                    <a:lstStyle/>
                    <a:p>
                      <a:r>
                        <a:rPr lang="en-GB" sz="1600" dirty="0">
                          <a:effectLst/>
                        </a:rPr>
                        <a:t>Describe briefly any immediate or planned corrective actions, controls or countermeasures that will be implemented.</a:t>
                      </a:r>
                    </a:p>
                    <a:p>
                      <a:r>
                        <a:rPr lang="en-GB" sz="1600" dirty="0">
                          <a:effectLst/>
                        </a:rPr>
                        <a:t>Explain the steps that were taken to resolve the impact of the incident and the action required to prevent it from happening again. </a:t>
                      </a:r>
                    </a:p>
                    <a:p>
                      <a:r>
                        <a:rPr lang="en-GB" sz="1600" dirty="0">
                          <a:effectLst/>
                        </a:rPr>
                        <a:t>These measures will be connected to the identified causes of the incident.</a:t>
                      </a:r>
                    </a:p>
                    <a:p>
                      <a:r>
                        <a:rPr lang="en-GB" sz="1600" dirty="0">
                          <a:effectLst/>
                        </a:rPr>
                        <a:t> </a:t>
                      </a:r>
                    </a:p>
                    <a:p>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Describe what learning opportunities arose during the process that are relevant to other providers and what current processes work well.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Describe any equity issues highlighted during the review process and what solutions were suggested.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Describe the system level actions for improvement being implemented in your organisation to address the learning.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7909808"/>
                  </a:ext>
                </a:extLst>
              </a:tr>
            </a:tbl>
          </a:graphicData>
        </a:graphic>
      </p:graphicFrame>
    </p:spTree>
    <p:extLst>
      <p:ext uri="{BB962C8B-B14F-4D97-AF65-F5344CB8AC3E}">
        <p14:creationId xmlns:p14="http://schemas.microsoft.com/office/powerpoint/2010/main" val="2820288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3" name="Subtitle 5">
            <a:extLst>
              <a:ext uri="{FF2B5EF4-FFF2-40B4-BE49-F238E27FC236}">
                <a16:creationId xmlns:a16="http://schemas.microsoft.com/office/drawing/2014/main" id="{29313AC1-1044-B4C8-CCBC-79B49E4A01E2}"/>
              </a:ext>
            </a:extLst>
          </p:cNvPr>
          <p:cNvSpPr txBox="1">
            <a:spLocks/>
          </p:cNvSpPr>
          <p:nvPr/>
        </p:nvSpPr>
        <p:spPr>
          <a:xfrm>
            <a:off x="235975" y="918412"/>
            <a:ext cx="11808540" cy="581610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GB" sz="2600" dirty="0">
                <a:latin typeface="Calibri" panose="020F0502020204030204" pitchFamily="34" charset="0"/>
                <a:ea typeface="Calibri" panose="020F0502020204030204" pitchFamily="34" charset="0"/>
                <a:cs typeface="Times New Roman" panose="02020603050405020304" pitchFamily="18" charset="0"/>
              </a:rPr>
              <a:t>BAMRR are also pleased to direct you to what BIR and </a:t>
            </a:r>
            <a:r>
              <a:rPr lang="en-GB" sz="2600" dirty="0" err="1">
                <a:latin typeface="Calibri" panose="020F0502020204030204" pitchFamily="34" charset="0"/>
                <a:ea typeface="Calibri" panose="020F0502020204030204" pitchFamily="34" charset="0"/>
                <a:cs typeface="Times New Roman" panose="02020603050405020304" pitchFamily="18" charset="0"/>
              </a:rPr>
              <a:t>ISMRT</a:t>
            </a:r>
            <a:r>
              <a:rPr lang="en-GB" sz="2600" dirty="0">
                <a:latin typeface="Calibri" panose="020F0502020204030204" pitchFamily="34" charset="0"/>
                <a:ea typeface="Calibri" panose="020F0502020204030204" pitchFamily="34" charset="0"/>
                <a:cs typeface="Times New Roman" panose="02020603050405020304" pitchFamily="18" charset="0"/>
              </a:rPr>
              <a:t> and SCoR have produced for MR Safety Week</a:t>
            </a:r>
          </a:p>
          <a:p>
            <a:pPr algn="l"/>
            <a:r>
              <a:rPr lang="en-GB" sz="2600" dirty="0">
                <a:latin typeface="Calibri" panose="020F0502020204030204" pitchFamily="34" charset="0"/>
                <a:ea typeface="Calibri" panose="020F0502020204030204" pitchFamily="34" charset="0"/>
                <a:cs typeface="Times New Roman" panose="02020603050405020304" pitchFamily="18" charset="0"/>
                <a:hlinkClick r:id="rId3"/>
              </a:rPr>
              <a:t>https://bir.org.uk/get-involved/special-interest-groups/bir-magnetic-resonance.aspx</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US" sz="2600" u="sng" dirty="0">
                <a:solidFill>
                  <a:srgbClr val="1F497D"/>
                </a:solidFill>
                <a:latin typeface="Calibri" panose="020F0502020204030204" pitchFamily="34" charset="0"/>
                <a:ea typeface="Calibri" panose="020F0502020204030204" pitchFamily="34" charset="0"/>
                <a:hlinkClick r:id="rId4"/>
              </a:rPr>
              <a:t>https://www.ismrm.org/mr-safety-links/mr-safety-week-2024/#:~:text=These%20virtual%20meetings%20are%20free,%E2%84%A2%20and%20Category%20A%20Credit</a:t>
            </a:r>
            <a:r>
              <a:rPr lang="en-US" sz="2600" dirty="0">
                <a:solidFill>
                  <a:srgbClr val="1F497D"/>
                </a:solidFill>
                <a:latin typeface="Calibri" panose="020F0502020204030204" pitchFamily="34" charset="0"/>
                <a:ea typeface="Calibri" panose="020F0502020204030204" pitchFamily="34" charset="0"/>
              </a:rPr>
              <a:t>.</a:t>
            </a: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GB" sz="2600" dirty="0">
                <a:latin typeface="Calibri" panose="020F0502020204030204" pitchFamily="34" charset="0"/>
                <a:ea typeface="Calibri" panose="020F0502020204030204" pitchFamily="34" charset="0"/>
                <a:cs typeface="Times New Roman" panose="02020603050405020304" pitchFamily="18" charset="0"/>
                <a:hlinkClick r:id="rId5"/>
              </a:rPr>
              <a:t>https://www.sor.org/</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GB" sz="2600" dirty="0">
                <a:latin typeface="Calibri" panose="020F0502020204030204" pitchFamily="34" charset="0"/>
                <a:ea typeface="Calibri" panose="020F0502020204030204" pitchFamily="34" charset="0"/>
                <a:cs typeface="Times New Roman" panose="02020603050405020304" pitchFamily="18" charset="0"/>
              </a:rPr>
              <a:t>Materials from MR Safety Week from previous years are available on the BAMRR website </a:t>
            </a:r>
            <a:r>
              <a:rPr lang="en-GB" sz="2600" dirty="0">
                <a:latin typeface="Calibri" panose="020F0502020204030204" pitchFamily="34" charset="0"/>
                <a:ea typeface="Calibri" panose="020F0502020204030204" pitchFamily="34" charset="0"/>
                <a:cs typeface="Times New Roman" panose="02020603050405020304" pitchFamily="18" charset="0"/>
                <a:hlinkClick r:id="rId6"/>
              </a:rPr>
              <a:t>https://www.bamrr.org/safety/</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694052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23875</TotalTime>
  <Words>909</Words>
  <Application>Microsoft Office PowerPoint</Application>
  <PresentationFormat>Widescreen</PresentationFormat>
  <Paragraphs>104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BAMRR MRI Safety Week 2024</dc:title>
  <dc:creator>RACHEL WATT</dc:creator>
  <cp:lastModifiedBy>RACHEL WATT</cp:lastModifiedBy>
  <cp:revision>48</cp:revision>
  <dcterms:created xsi:type="dcterms:W3CDTF">2024-07-05T08:14:41Z</dcterms:created>
  <dcterms:modified xsi:type="dcterms:W3CDTF">2024-07-22T21:01:49Z</dcterms:modified>
</cp:coreProperties>
</file>