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4" r:id="rId3"/>
    <p:sldId id="263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D3534-573B-3252-D995-11712D8E5E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29D4A7-0F7E-2341-A679-8F6FA7B28B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B6B7A4-7E92-BDE2-2576-28DAED999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D7E5-D22D-4CAB-8768-87F32E8FA37B}" type="datetimeFigureOut">
              <a:rPr lang="en-GB" smtClean="0"/>
              <a:t>20/07/2024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9306EB-856A-61D8-AD0B-8D40F3C71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6E906F-7EF4-C5AD-931F-D117F048B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3229-466C-4252-9CFC-04C76D16B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699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002DC-BB8F-738B-710D-E8FFB7699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21084A-C09A-9664-8DA3-2228681C43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DC114A-8C86-449D-3E4C-C15E18574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D7E5-D22D-4CAB-8768-87F32E8FA37B}" type="datetimeFigureOut">
              <a:rPr lang="en-GB" smtClean="0"/>
              <a:t>20/07/2024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70A183-891D-916D-633B-1B9056708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2B747A-7889-EDE4-973A-D7824DB5A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3229-466C-4252-9CFC-04C76D16B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402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FACD03-DFE8-E5D8-7BA9-26294235E4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9E165D-DBE6-06C5-DBC5-46500F3961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DE956-5AC7-71DD-7767-7412CC09A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D7E5-D22D-4CAB-8768-87F32E8FA37B}" type="datetimeFigureOut">
              <a:rPr lang="en-GB" smtClean="0"/>
              <a:t>20/07/2024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AFD46-8C17-B421-5C8B-7B8FCA807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7777F-27F2-7447-8453-E6D11F200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3229-466C-4252-9CFC-04C76D16B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960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586C1-3567-DE68-F74D-6DB2E8ED1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574B9-2B7B-BC78-7A2A-E8CA159190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B68E59-0791-9993-FD5A-4BE255C74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D7E5-D22D-4CAB-8768-87F32E8FA37B}" type="datetimeFigureOut">
              <a:rPr lang="en-GB" smtClean="0"/>
              <a:t>20/07/2024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B7D395-38C8-B902-BFE9-BFF9C3B3C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E3ED4-1533-868A-5FA8-EAE7BB5D2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3229-466C-4252-9CFC-04C76D16B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332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82502-1F2F-7EAE-7C56-F2C1D5554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8023C7-78D5-1FC0-0D53-64D80AE64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0031A-3D83-2B99-1718-88DBAC087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D7E5-D22D-4CAB-8768-87F32E8FA37B}" type="datetimeFigureOut">
              <a:rPr lang="en-GB" smtClean="0"/>
              <a:t>20/07/2024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055CB-7BB6-3D6A-30DF-22656DECB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95B58-190B-9A3A-6A24-0698E394B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3229-466C-4252-9CFC-04C76D16B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36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EBDF3-C518-4035-B295-69F8713B8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C87DF-85E1-3302-E232-A773FD81C3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E273A-A3C4-344C-DEDB-17278A3EEC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AC948C-693F-8167-9DD0-1CE26A817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D7E5-D22D-4CAB-8768-87F32E8FA37B}" type="datetimeFigureOut">
              <a:rPr lang="en-GB" smtClean="0"/>
              <a:t>20/07/2024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8B32D5-8326-534B-BA25-4D57F9FF1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42B24D-1BA8-D37C-ABB1-7002441E3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3229-466C-4252-9CFC-04C76D16B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1548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80F50-AB42-AD7D-DDE0-253F67DB1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7EF247-EA6D-59E6-38B0-1D2EC32E3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F80FA9-0B9B-9C2C-AAC4-9077DEAED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F68E3A-9E8F-0D35-87AE-B4527B78FE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8118A1-9B3A-A29A-A7B9-4E779AAD33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B747BB-A649-9090-4E5F-80FF4CB22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D7E5-D22D-4CAB-8768-87F32E8FA37B}" type="datetimeFigureOut">
              <a:rPr lang="en-GB" smtClean="0"/>
              <a:t>20/07/2024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CC16C0-5FEC-8125-C387-59A139EFA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B1B7F2-8EA3-D242-FCE9-29FB4C70E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3229-466C-4252-9CFC-04C76D16B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986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EF83E-A17A-26F2-9656-00B8606A4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944717-4461-3389-63EC-3B1F74B74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D7E5-D22D-4CAB-8768-87F32E8FA37B}" type="datetimeFigureOut">
              <a:rPr lang="en-GB" smtClean="0"/>
              <a:t>20/07/2024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A6AC04-0C51-B594-7D3C-03F8579D8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2D8718-A453-3B41-A5FE-4C86FC4AA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3229-466C-4252-9CFC-04C76D16B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380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8E57AA-9E5C-36E5-4D46-186B85E81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D7E5-D22D-4CAB-8768-87F32E8FA37B}" type="datetimeFigureOut">
              <a:rPr lang="en-GB" smtClean="0"/>
              <a:t>20/07/2024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93303D-D60A-908A-EAE1-DB600F778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803165-54D6-2324-B346-1FA4E29AE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3229-466C-4252-9CFC-04C76D16B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712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F9793-ABC0-BB81-5072-A1FFFF244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807AC-2D47-52A7-3521-01CE2A710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70D7E9-2AA0-6B07-FE12-FAD9B5BF03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23146E-2988-5F2A-EB88-7D9454219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D7E5-D22D-4CAB-8768-87F32E8FA37B}" type="datetimeFigureOut">
              <a:rPr lang="en-GB" smtClean="0"/>
              <a:t>20/07/2024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9E1D23-C714-D1C0-1382-354374854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D88E54-8A8C-B8F4-6765-684ED71A0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3229-466C-4252-9CFC-04C76D16B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802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01566-A557-306F-C657-E9DB0D294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5A00E1-D248-7FDC-6589-E58B2DC43A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6719C7-FD35-7ADF-08E9-9C52AA5254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88F09A-B008-2BA8-ECFD-A6CDCA9F4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D7E5-D22D-4CAB-8768-87F32E8FA37B}" type="datetimeFigureOut">
              <a:rPr lang="en-GB" smtClean="0"/>
              <a:t>20/07/2024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EC7346-B15C-5677-3711-E9F758A30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B70E7F-3EDD-4D33-C78B-BA1165631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3229-466C-4252-9CFC-04C76D16B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19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accent6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3D37BA-AE9E-F0DF-0872-155D5D5F9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0EAC30-2AB6-56A3-17CA-4749441CF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DC1879-1C17-B3EC-4473-1231CF9651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6D7E5-D22D-4CAB-8768-87F32E8FA37B}" type="datetimeFigureOut">
              <a:rPr lang="en-GB" smtClean="0"/>
              <a:t>20/07/2024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E12E7-9413-09B2-0493-378AA88747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8663EF-269B-DDFB-F93B-D75FD54BBF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73229-466C-4252-9CFC-04C76D16B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6479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bcnews.go.com/US/story?id=92745&amp;page=1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ir.org.uk/get-involved/special-interest-groups/bir-magnetic-resonance.aspx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bamrr.org/safety/" TargetMode="External"/><Relationship Id="rId5" Type="http://schemas.openxmlformats.org/officeDocument/2006/relationships/hyperlink" Target="https://www.sor.org/" TargetMode="External"/><Relationship Id="rId4" Type="http://schemas.openxmlformats.org/officeDocument/2006/relationships/hyperlink" Target="https://www.ismrm.org/mr-safety-links/mr-safety-week-2024/#:~:text=These%20virtual%20meetings%20are%20free,%E2%84%A2%20and%20Category%20A%20Credi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DDCC0-F111-F5A3-6948-ECBF6A554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9923" y="89976"/>
            <a:ext cx="9144000" cy="794927"/>
          </a:xfrm>
        </p:spPr>
        <p:txBody>
          <a:bodyPr>
            <a:normAutofit fontScale="90000"/>
          </a:bodyPr>
          <a:lstStyle/>
          <a:p>
            <a:r>
              <a:rPr lang="en-GB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BAMRR MRI Safety Week 2024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4B7E06-AA47-BA7F-FA71-367D3DA2C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5504" y="123486"/>
            <a:ext cx="1709011" cy="761417"/>
          </a:xfrm>
          <a:prstGeom prst="rect">
            <a:avLst/>
          </a:prstGeom>
        </p:spPr>
      </p:pic>
      <p:sp>
        <p:nvSpPr>
          <p:cNvPr id="6" name="Subtitle 5">
            <a:extLst>
              <a:ext uri="{FF2B5EF4-FFF2-40B4-BE49-F238E27FC236}">
                <a16:creationId xmlns:a16="http://schemas.microsoft.com/office/drawing/2014/main" id="{E9D78ACB-7B8B-726E-09D9-95E72697D8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3792" y="1059495"/>
            <a:ext cx="11218607" cy="5439628"/>
          </a:xfrm>
        </p:spPr>
        <p:txBody>
          <a:bodyPr>
            <a:normAutofit/>
          </a:bodyPr>
          <a:lstStyle/>
          <a:p>
            <a:pPr algn="l"/>
            <a:r>
              <a:rPr lang="en-GB" sz="32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MRI Safety Week?</a:t>
            </a:r>
          </a:p>
          <a:p>
            <a:pPr algn="l"/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week includes the anniversary of the tragic accident that resulted in the death of six-year-old Michael Colombini from a projectile incident (oxygen cylinder) during an MRI scan in America… July 27</a:t>
            </a:r>
            <a:r>
              <a:rPr lang="en-GB" sz="20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2001.</a:t>
            </a:r>
          </a:p>
          <a:p>
            <a:pPr algn="l"/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https://abcnews.go.com/US/story?id=92745&amp;page=1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commemorate 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this, 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BAMRR will be producing safety and educational materials and collaborating with the British Institute of Radiology (BIR), International Society for MR Radiographers &amp; Technologists (</a:t>
            </a:r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ISMRT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and the Society and College of Radiographers (SCoR) in sharing links.</a:t>
            </a:r>
          </a:p>
          <a:p>
            <a:pPr algn="l"/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GB" sz="32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BAMRR focusing on for MR Safety Week 2024?</a:t>
            </a:r>
          </a:p>
          <a:p>
            <a:pPr algn="l"/>
            <a:r>
              <a:rPr lang="en-GB" sz="2000" dirty="0"/>
              <a:t>This year for MRI Safety Week, we would like to focus on  ‘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Shared Learning from Incidents</a:t>
            </a:r>
            <a:r>
              <a:rPr lang="en-GB" sz="2000" dirty="0"/>
              <a:t>’.</a:t>
            </a:r>
          </a:p>
          <a:p>
            <a:pPr algn="l"/>
            <a:r>
              <a:rPr lang="en-GB" sz="2000" dirty="0"/>
              <a:t>Each day, BAMRR will discuss components of an incident- check our website daily</a:t>
            </a:r>
          </a:p>
          <a:p>
            <a:pPr algn="l"/>
            <a:r>
              <a:rPr lang="en-GB" sz="2000" dirty="0"/>
              <a:t>BAMRR would like to thank Dr Gillian MacNaught, Lead MRI Physicist, NHS Lothian, for her images and sharing the MRI team’s experience and full permission has been granted for use.</a:t>
            </a:r>
          </a:p>
          <a:p>
            <a:pPr algn="l"/>
            <a:endParaRPr lang="en-GB" sz="2000" dirty="0"/>
          </a:p>
          <a:p>
            <a:pPr algn="l"/>
            <a:endParaRPr lang="en-GB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49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DDCC0-F111-F5A3-6948-ECBF6A554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9923" y="89976"/>
            <a:ext cx="9144000" cy="794927"/>
          </a:xfrm>
        </p:spPr>
        <p:txBody>
          <a:bodyPr>
            <a:normAutofit fontScale="90000"/>
          </a:bodyPr>
          <a:lstStyle/>
          <a:p>
            <a:r>
              <a:rPr lang="en-GB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BAMRR MRI Safety Week 2024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4B7E06-AA47-BA7F-FA71-367D3DA2C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5504" y="123486"/>
            <a:ext cx="1709011" cy="7614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AEC74C6-F730-7CC0-B29F-2E293E7D54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905"/>
          <a:stretch/>
        </p:blipFill>
        <p:spPr>
          <a:xfrm>
            <a:off x="176981" y="2641528"/>
            <a:ext cx="3883742" cy="3429297"/>
          </a:xfrm>
          <a:prstGeom prst="rect">
            <a:avLst/>
          </a:prstGeom>
        </p:spPr>
      </p:pic>
      <p:sp>
        <p:nvSpPr>
          <p:cNvPr id="6" name="Subtitle 5">
            <a:extLst>
              <a:ext uri="{FF2B5EF4-FFF2-40B4-BE49-F238E27FC236}">
                <a16:creationId xmlns:a16="http://schemas.microsoft.com/office/drawing/2014/main" id="{E9D78ACB-7B8B-726E-09D9-95E72697D8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799" y="976025"/>
            <a:ext cx="11739716" cy="827881"/>
          </a:xfrm>
        </p:spPr>
        <p:txBody>
          <a:bodyPr>
            <a:normAutofit lnSpcReduction="10000"/>
          </a:bodyPr>
          <a:lstStyle/>
          <a:p>
            <a:r>
              <a:rPr lang="en-GB" dirty="0"/>
              <a:t>3 Incidents :</a:t>
            </a:r>
          </a:p>
          <a:p>
            <a:r>
              <a:rPr lang="en-GB" dirty="0"/>
              <a:t>MRI</a:t>
            </a:r>
            <a:r>
              <a:rPr lang="en-GB" dirty="0">
                <a:solidFill>
                  <a:srgbClr val="FF0000"/>
                </a:solidFill>
              </a:rPr>
              <a:t> UNSAFE </a:t>
            </a:r>
            <a:r>
              <a:rPr lang="en-GB" dirty="0"/>
              <a:t>Trolley, MRI </a:t>
            </a:r>
            <a:r>
              <a:rPr lang="en-GB" dirty="0">
                <a:solidFill>
                  <a:srgbClr val="FF0000"/>
                </a:solidFill>
              </a:rPr>
              <a:t>UNSAFE</a:t>
            </a:r>
            <a:r>
              <a:rPr lang="en-GB" dirty="0"/>
              <a:t> Oxygen Cylinder and MRI </a:t>
            </a:r>
            <a:r>
              <a:rPr lang="en-GB" dirty="0">
                <a:solidFill>
                  <a:srgbClr val="FF0000"/>
                </a:solidFill>
              </a:rPr>
              <a:t>UNSAFE</a:t>
            </a:r>
            <a:r>
              <a:rPr lang="en-GB" dirty="0"/>
              <a:t> Pulse Oximeter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0C7BD8-89AD-44F5-0AA1-DBF5F0D62CB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171" b="3886"/>
          <a:stretch/>
        </p:blipFill>
        <p:spPr>
          <a:xfrm>
            <a:off x="4450508" y="1895028"/>
            <a:ext cx="4083607" cy="44157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78A2C46-475E-863A-FE86-C7FAD26067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0923" y="4007132"/>
            <a:ext cx="2133600" cy="2133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133863-531D-D3C7-6B64-FB3CD32A2AC2}"/>
              </a:ext>
            </a:extLst>
          </p:cNvPr>
          <p:cNvSpPr txBox="1"/>
          <p:nvPr/>
        </p:nvSpPr>
        <p:spPr>
          <a:xfrm>
            <a:off x="785285" y="6140732"/>
            <a:ext cx="2418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Actual Image from site shared with permission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BF5645-E8FB-74FD-5602-5C9359E98367}"/>
              </a:ext>
            </a:extLst>
          </p:cNvPr>
          <p:cNvSpPr txBox="1"/>
          <p:nvPr/>
        </p:nvSpPr>
        <p:spPr>
          <a:xfrm>
            <a:off x="9310923" y="6211669"/>
            <a:ext cx="2320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Representative image for example only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2273F4E-FB92-C002-B8B8-E767E18216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981" y="1639"/>
            <a:ext cx="1313246" cy="13552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083041F-0190-1C41-D92F-D40A0323453D}"/>
              </a:ext>
            </a:extLst>
          </p:cNvPr>
          <p:cNvSpPr txBox="1"/>
          <p:nvPr/>
        </p:nvSpPr>
        <p:spPr>
          <a:xfrm>
            <a:off x="5294415" y="6239677"/>
            <a:ext cx="2418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Actual Image from site shared with permission</a:t>
            </a:r>
          </a:p>
        </p:txBody>
      </p:sp>
    </p:spTree>
    <p:extLst>
      <p:ext uri="{BB962C8B-B14F-4D97-AF65-F5344CB8AC3E}">
        <p14:creationId xmlns:p14="http://schemas.microsoft.com/office/powerpoint/2010/main" val="1963144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DDCC0-F111-F5A3-6948-ECBF6A554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9923" y="89976"/>
            <a:ext cx="9144000" cy="794927"/>
          </a:xfrm>
        </p:spPr>
        <p:txBody>
          <a:bodyPr>
            <a:normAutofit fontScale="90000"/>
          </a:bodyPr>
          <a:lstStyle/>
          <a:p>
            <a:r>
              <a:rPr lang="en-GB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BAMRR MRI Safety Week 2024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4B7E06-AA47-BA7F-FA71-367D3DA2C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5504" y="123486"/>
            <a:ext cx="1709011" cy="761417"/>
          </a:xfrm>
          <a:prstGeom prst="rect">
            <a:avLst/>
          </a:prstGeom>
        </p:spPr>
      </p:pic>
      <p:sp>
        <p:nvSpPr>
          <p:cNvPr id="6" name="Subtitle 5">
            <a:extLst>
              <a:ext uri="{FF2B5EF4-FFF2-40B4-BE49-F238E27FC236}">
                <a16:creationId xmlns:a16="http://schemas.microsoft.com/office/drawing/2014/main" id="{E9D78ACB-7B8B-726E-09D9-95E72697D8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415845"/>
            <a:ext cx="9144000" cy="3841955"/>
          </a:xfrm>
        </p:spPr>
        <p:txBody>
          <a:bodyPr>
            <a:normAutofit/>
          </a:bodyPr>
          <a:lstStyle/>
          <a:p>
            <a:pPr algn="l"/>
            <a:endParaRPr lang="en-GB" sz="2400" dirty="0"/>
          </a:p>
          <a:p>
            <a:pPr algn="l"/>
            <a:endParaRPr lang="en-GB" dirty="0"/>
          </a:p>
          <a:p>
            <a:pPr algn="l"/>
            <a:endParaRPr lang="en-GB" dirty="0"/>
          </a:p>
        </p:txBody>
      </p:sp>
      <p:sp>
        <p:nvSpPr>
          <p:cNvPr id="3" name="Subtitle 5">
            <a:extLst>
              <a:ext uri="{FF2B5EF4-FFF2-40B4-BE49-F238E27FC236}">
                <a16:creationId xmlns:a16="http://schemas.microsoft.com/office/drawing/2014/main" id="{29313AC1-1044-B4C8-CCBC-79B49E4A01E2}"/>
              </a:ext>
            </a:extLst>
          </p:cNvPr>
          <p:cNvSpPr txBox="1">
            <a:spLocks/>
          </p:cNvSpPr>
          <p:nvPr/>
        </p:nvSpPr>
        <p:spPr>
          <a:xfrm>
            <a:off x="235975" y="918412"/>
            <a:ext cx="11808540" cy="581610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 the next few days, we will discuss: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32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happened- the incident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32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</a:t>
            </a: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a significant adverse event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to share learning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happened afterwards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Recommendations and follow up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next in ‘incident reporting’ world</a:t>
            </a:r>
          </a:p>
          <a:p>
            <a:pPr algn="l"/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BAMRR are also pleased to direct you to what BIR and </a:t>
            </a:r>
            <a:r>
              <a:rPr lang="en-GB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ISMRT</a:t>
            </a: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SCoR have produced for MR Safety Week</a:t>
            </a:r>
          </a:p>
          <a:p>
            <a:pPr algn="l"/>
            <a:r>
              <a:rPr lang="en-GB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https://bir.org.uk/get-involved/special-interest-groups/bir-magnetic-resonance.aspx</a:t>
            </a:r>
            <a:endParaRPr lang="en-GB" sz="2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GB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US" sz="2900" u="sng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https://www.ismrm.org/mr-safety-links/mr-safety-week-2024/#:~:text=These%20virtual%20meetings%20are%20free,%E2%84%A2%20and%20Category%20A%20Credit</a:t>
            </a:r>
            <a:r>
              <a:rPr lang="en-US" sz="29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algn="l"/>
            <a:endParaRPr lang="en-GB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GB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https://www.sor.org/</a:t>
            </a:r>
            <a:endParaRPr lang="en-GB" sz="2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GB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GB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Materials from MR Safety Week from previous years are available on the BAMRR website </a:t>
            </a:r>
            <a:r>
              <a:rPr lang="en-GB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https://www.bamrr.org/safety/</a:t>
            </a:r>
            <a:endParaRPr lang="en-GB" sz="2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3241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21757</TotalTime>
  <Words>379</Words>
  <Application>Microsoft Office PowerPoint</Application>
  <PresentationFormat>Widescreen</PresentationFormat>
  <Paragraphs>36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BAMRR MRI Safety Week 2024</vt:lpstr>
      <vt:lpstr>BAMRR MRI Safety Week 2024</vt:lpstr>
      <vt:lpstr>BAMRR MRI Safety Week 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BAMRR MRI Safety Week 2024</dc:title>
  <dc:creator>RACHEL WATT</dc:creator>
  <cp:lastModifiedBy>RACHEL WATT</cp:lastModifiedBy>
  <cp:revision>23</cp:revision>
  <dcterms:created xsi:type="dcterms:W3CDTF">2024-07-05T08:14:41Z</dcterms:created>
  <dcterms:modified xsi:type="dcterms:W3CDTF">2024-07-20T19:32:34Z</dcterms:modified>
</cp:coreProperties>
</file>