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72" r:id="rId4"/>
    <p:sldId id="27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D3534-573B-3252-D995-11712D8E5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29D4A7-0F7E-2341-A679-8F6FA7B28B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6B7A4-7E92-BDE2-2576-28DAED999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306EB-856A-61D8-AD0B-8D40F3C7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E906F-7EF4-C5AD-931F-D117F048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9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02DC-BB8F-738B-710D-E8FFB7699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21084A-C09A-9664-8DA3-2228681C4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C114A-8C86-449D-3E4C-C15E1857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0A183-891D-916D-633B-1B9056708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B747A-7889-EDE4-973A-D7824DB5A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402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FACD03-DFE8-E5D8-7BA9-26294235E4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9E165D-DBE6-06C5-DBC5-46500F3961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DE956-5AC7-71DD-7767-7412CC09A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AFD46-8C17-B421-5C8B-7B8FCA807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777F-27F2-7447-8453-E6D11F200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96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586C1-3567-DE68-F74D-6DB2E8ED1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4574B9-2B7B-BC78-7A2A-E8CA15919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B68E59-0791-9993-FD5A-4BE255C7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7D395-38C8-B902-BFE9-BFF9C3B3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E3ED4-1533-868A-5FA8-EAE7BB5D2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33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82502-1F2F-7EAE-7C56-F2C1D5554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023C7-78D5-1FC0-0D53-64D80AE64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0031A-3D83-2B99-1718-88DBAC087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055CB-7BB6-3D6A-30DF-22656DECB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95B58-190B-9A3A-6A24-0698E394B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3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EBDF3-C518-4035-B295-69F8713B8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C87DF-85E1-3302-E232-A773FD81C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E273A-A3C4-344C-DEDB-17278A3EE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C948C-693F-8167-9DD0-1CE26A817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8B32D5-8326-534B-BA25-4D57F9FF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2B24D-1BA8-D37C-ABB1-7002441E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54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80F50-AB42-AD7D-DDE0-253F67DB1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7EF247-EA6D-59E6-38B0-1D2EC32E3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F80FA9-0B9B-9C2C-AAC4-9077DEAED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F68E3A-9E8F-0D35-87AE-B4527B78FE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118A1-9B3A-A29A-A7B9-4E779AAD3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B747BB-A649-9090-4E5F-80FF4CB2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CC16C0-5FEC-8125-C387-59A139EFA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1B7F2-8EA3-D242-FCE9-29FB4C70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8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EF83E-A17A-26F2-9656-00B8606A4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944717-4461-3389-63EC-3B1F74B74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6AC04-0C51-B594-7D3C-03F8579D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D8718-A453-3B41-A5FE-4C86FC4AA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38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E57AA-9E5C-36E5-4D46-186B85E81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93303D-D60A-908A-EAE1-DB600F778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803165-54D6-2324-B346-1FA4E29AE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9793-ABC0-BB81-5072-A1FFFF244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807AC-2D47-52A7-3521-01CE2A710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70D7E9-2AA0-6B07-FE12-FAD9B5BF03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23146E-2988-5F2A-EB88-7D9454219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9E1D23-C714-D1C0-1382-35437485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88E54-8A8C-B8F4-6765-684ED71A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80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01566-A557-306F-C657-E9DB0D294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5A00E1-D248-7FDC-6589-E58B2DC43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6719C7-FD35-7ADF-08E9-9C52AA525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88F09A-B008-2BA8-ECFD-A6CDCA9F4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EC7346-B15C-5677-3711-E9F758A30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70E7F-3EDD-4D33-C78B-BA116563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1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3D37BA-AE9E-F0DF-0872-155D5D5F9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EAC30-2AB6-56A3-17CA-4749441CF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DC1879-1C17-B3EC-4473-1231CF9651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6D7E5-D22D-4CAB-8768-87F32E8FA37B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E12E7-9413-09B2-0493-378AA88747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663EF-269B-DDFB-F93B-D75FD54BBF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3229-466C-4252-9CFC-04C76D16B3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national-coding-taxonomy-for-incident-learning-in-clinical-imaging-mri-and-nuclear-medicine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amrr.org/bamrr-2024-conference/" TargetMode="External"/><Relationship Id="rId3" Type="http://schemas.openxmlformats.org/officeDocument/2006/relationships/hyperlink" Target="https://bir.org.uk/get-involved/special-interest-groups/bir-magnetic-resonance.aspx" TargetMode="External"/><Relationship Id="rId7" Type="http://schemas.openxmlformats.org/officeDocument/2006/relationships/image" Target="../media/image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amrr.org/safety/" TargetMode="External"/><Relationship Id="rId5" Type="http://schemas.openxmlformats.org/officeDocument/2006/relationships/hyperlink" Target="https://www.sor.org/" TargetMode="External"/><Relationship Id="rId4" Type="http://schemas.openxmlformats.org/officeDocument/2006/relationships/hyperlink" Target="https://www.ismrm.org/mr-safety-links/mr-safety-week-2024/#:~:text=These%20virtual%20meetings%20are%20free,%E2%84%A2%20and%20Category%20A%20Cred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pPr algn="l"/>
            <a:endParaRPr lang="en-GB" sz="2400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CDF222-EC79-DD01-B609-6747C0179B38}"/>
              </a:ext>
            </a:extLst>
          </p:cNvPr>
          <p:cNvSpPr txBox="1"/>
          <p:nvPr/>
        </p:nvSpPr>
        <p:spPr>
          <a:xfrm>
            <a:off x="324464" y="1088440"/>
            <a:ext cx="1034353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happened- the incident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 significant adverse event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share learning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happened afterwards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Recommendations and follow up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next in ‘incident reporting’ world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65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pPr algn="l"/>
            <a:endParaRPr lang="en-GB" sz="2400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9567F1-5989-2909-5CDD-8F1D1206CE92}"/>
              </a:ext>
            </a:extLst>
          </p:cNvPr>
          <p:cNvSpPr txBox="1"/>
          <p:nvPr/>
        </p:nvSpPr>
        <p:spPr>
          <a:xfrm>
            <a:off x="383457" y="1108068"/>
            <a:ext cx="9391607" cy="81253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GB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There is a new national incident learning system </a:t>
            </a:r>
          </a:p>
          <a:p>
            <a:r>
              <a:rPr lang="en-GB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clinical imaging, MRI and nuclear medicine.</a:t>
            </a:r>
          </a:p>
          <a:p>
            <a:endParaRPr lang="en-GB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Please find more information on the </a:t>
            </a:r>
          </a:p>
          <a:p>
            <a:r>
              <a:rPr lang="en-GB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following website</a:t>
            </a:r>
            <a:endParaRPr lang="en-GB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https://www.gov.uk/government/publications/national-coding-taxonomy-for-incident-learning-in-clinical-imaging-mri-and-nuclear-medicine</a:t>
            </a:r>
            <a:endParaRPr lang="en-GB" sz="20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32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GB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A129EF-78E4-C971-20B9-EEF0732D8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601" y="997072"/>
            <a:ext cx="3293806" cy="40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5225" y="1412377"/>
            <a:ext cx="6489290" cy="3592539"/>
          </a:xfrm>
        </p:spPr>
        <p:txBody>
          <a:bodyPr>
            <a:normAutofit fontScale="92500"/>
          </a:bodyPr>
          <a:lstStyle/>
          <a:p>
            <a:pPr algn="l"/>
            <a:r>
              <a:rPr lang="en-GB" sz="2400" dirty="0"/>
              <a:t>Finally BAMRR hopes you have found the information about the relationship between a significant adverse event and shared learning useful and BAMRR would like to thank Dr Gillian MacNaught</a:t>
            </a:r>
            <a:r>
              <a:rPr lang="en-GB" dirty="0"/>
              <a:t> once again for her images and permission to share this incident.</a:t>
            </a:r>
          </a:p>
          <a:p>
            <a:pPr algn="l"/>
            <a:r>
              <a:rPr lang="en-GB" dirty="0"/>
              <a:t>P</a:t>
            </a:r>
            <a:r>
              <a:rPr lang="en-GB" sz="2400" dirty="0"/>
              <a:t>lease check out our website for membership options, our upcoming courses and our annual conference.</a:t>
            </a:r>
          </a:p>
          <a:p>
            <a:pPr algn="l"/>
            <a:endParaRPr lang="en-GB" sz="1000" dirty="0"/>
          </a:p>
          <a:p>
            <a:pPr algn="l"/>
            <a:r>
              <a:rPr lang="en-GB" sz="2400" dirty="0"/>
              <a:t>Hope to see you at one of our events soon</a:t>
            </a:r>
          </a:p>
          <a:p>
            <a:pPr algn="l"/>
            <a:r>
              <a:rPr lang="en-GB" sz="2400" dirty="0">
                <a:solidFill>
                  <a:srgbClr val="00B050"/>
                </a:solidFill>
              </a:rPr>
              <a:t>BAMRR  </a:t>
            </a:r>
            <a:r>
              <a:rPr lang="en-GB" sz="24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2400" dirty="0">
              <a:solidFill>
                <a:srgbClr val="00B050"/>
              </a:solidFill>
            </a:endParaRP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pic>
        <p:nvPicPr>
          <p:cNvPr id="1028" name="Picture 4" descr="10-Pack MRI Safe Label MR Safe Vinyl Sticker for Radiology 2 x 2 inch  Waterproof Disinfectable IEC 62570:2014/ASTM F2503 Compliant :  Amazon.co.uk: DIY &amp; Tools">
            <a:extLst>
              <a:ext uri="{FF2B5EF4-FFF2-40B4-BE49-F238E27FC236}">
                <a16:creationId xmlns:a16="http://schemas.microsoft.com/office/drawing/2014/main" id="{549FEB7D-D72E-57D8-0D3D-AB620D6B8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923" y="5260488"/>
            <a:ext cx="1429781" cy="142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4553D7-0762-0159-6A97-24659556F8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" b="3265"/>
          <a:stretch/>
        </p:blipFill>
        <p:spPr bwMode="auto">
          <a:xfrm>
            <a:off x="147483" y="973393"/>
            <a:ext cx="5407742" cy="54255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279F16-2E89-FE21-C7AE-AF8C98115899}"/>
              </a:ext>
            </a:extLst>
          </p:cNvPr>
          <p:cNvSpPr txBox="1"/>
          <p:nvPr/>
        </p:nvSpPr>
        <p:spPr>
          <a:xfrm>
            <a:off x="496529" y="6398900"/>
            <a:ext cx="3972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https://ergonomics.org.uk/resource/learning-from-adverse-events.html</a:t>
            </a:r>
          </a:p>
        </p:txBody>
      </p:sp>
    </p:spTree>
    <p:extLst>
      <p:ext uri="{BB962C8B-B14F-4D97-AF65-F5344CB8AC3E}">
        <p14:creationId xmlns:p14="http://schemas.microsoft.com/office/powerpoint/2010/main" val="157404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DDCC0-F111-F5A3-6948-ECBF6A554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23" y="89976"/>
            <a:ext cx="9144000" cy="794927"/>
          </a:xfrm>
        </p:spPr>
        <p:txBody>
          <a:bodyPr>
            <a:normAutofit fontScale="90000"/>
          </a:bodyPr>
          <a:lstStyle/>
          <a:p>
            <a:r>
              <a:rPr lang="en-GB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BAMRR MRI Safety Week 2024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B7E06-AA47-BA7F-FA71-367D3DA2C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4" y="123486"/>
            <a:ext cx="1709011" cy="761417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E9D78ACB-7B8B-726E-09D9-95E72697D8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415845"/>
            <a:ext cx="9144000" cy="3841955"/>
          </a:xfrm>
        </p:spPr>
        <p:txBody>
          <a:bodyPr>
            <a:normAutofit/>
          </a:bodyPr>
          <a:lstStyle/>
          <a:p>
            <a:pPr algn="l"/>
            <a:endParaRPr lang="en-GB" sz="2400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id="{29313AC1-1044-B4C8-CCBC-79B49E4A01E2}"/>
              </a:ext>
            </a:extLst>
          </p:cNvPr>
          <p:cNvSpPr txBox="1">
            <a:spLocks/>
          </p:cNvSpPr>
          <p:nvPr/>
        </p:nvSpPr>
        <p:spPr>
          <a:xfrm>
            <a:off x="235975" y="918412"/>
            <a:ext cx="11808540" cy="4139363"/>
          </a:xfrm>
          <a:prstGeom prst="rect">
            <a:avLst/>
          </a:prstGeom>
        </p:spPr>
        <p:txBody>
          <a:bodyPr vert="horz" lIns="91440" tIns="45720" rIns="9000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BAMRR are also pleased to direct you to what BIR and </a:t>
            </a:r>
            <a:r>
              <a:rPr lang="en-GB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ISMRT</a:t>
            </a:r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SCoR have produced for MR Safety Week</a:t>
            </a:r>
          </a:p>
          <a:p>
            <a:pPr algn="l"/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https://bir.org.uk/get-involved/special-interest-groups/bir-magnetic-resonance.aspx</a:t>
            </a:r>
            <a:endParaRPr lang="en-GB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6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https://www.ismrm.org/mr-safety-links/mr-safety-week-2024/#:~:text=These%20virtual%20meetings%20are%20free,%E2%84%A2%20and%20Category%20A%20Credit</a:t>
            </a:r>
            <a:r>
              <a:rPr lang="en-US" sz="26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algn="l"/>
            <a:endParaRPr lang="en-GB" sz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GB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https://www.sor.org/</a:t>
            </a:r>
            <a:endParaRPr lang="en-GB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6575" algn="l"/>
              </a:tabLst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Materials from MR Safety Week from previous years are available on the BAMRR website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https://www.bamrr.org/safety/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tabLst>
                <a:tab pos="536575" algn="l"/>
              </a:tabLst>
            </a:pPr>
            <a:endParaRPr lang="en-GB" dirty="0"/>
          </a:p>
        </p:txBody>
      </p:sp>
      <p:pic>
        <p:nvPicPr>
          <p:cNvPr id="5" name="Picture 4" descr="A qr code with a logo&#10;&#10;Description automatically generated">
            <a:extLst>
              <a:ext uri="{FF2B5EF4-FFF2-40B4-BE49-F238E27FC236}">
                <a16:creationId xmlns:a16="http://schemas.microsoft.com/office/drawing/2014/main" id="{04F89E9D-88D9-C3EB-020B-B38F8966DD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5387138"/>
            <a:ext cx="1296186" cy="1296186"/>
          </a:xfrm>
          <a:prstGeom prst="rect">
            <a:avLst/>
          </a:prstGeom>
        </p:spPr>
      </p:pic>
      <p:sp>
        <p:nvSpPr>
          <p:cNvPr id="10" name="Subtitle 5">
            <a:extLst>
              <a:ext uri="{FF2B5EF4-FFF2-40B4-BE49-F238E27FC236}">
                <a16:creationId xmlns:a16="http://schemas.microsoft.com/office/drawing/2014/main" id="{2770286F-66C8-00C9-9609-E94F5020DAC0}"/>
              </a:ext>
            </a:extLst>
          </p:cNvPr>
          <p:cNvSpPr txBox="1">
            <a:spLocks/>
          </p:cNvSpPr>
          <p:nvPr/>
        </p:nvSpPr>
        <p:spPr>
          <a:xfrm>
            <a:off x="1838325" y="5348064"/>
            <a:ext cx="6276975" cy="1296186"/>
          </a:xfrm>
          <a:prstGeom prst="rect">
            <a:avLst/>
          </a:prstGeom>
        </p:spPr>
        <p:txBody>
          <a:bodyPr vert="horz" lIns="91440" tIns="45720" rIns="9000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536575" algn="l"/>
              </a:tabLst>
            </a:pPr>
            <a:r>
              <a:rPr lang="en-GB" dirty="0"/>
              <a:t>The BAMRR 2024 Annual Conference includes more MRI safety. </a:t>
            </a:r>
          </a:p>
          <a:p>
            <a:pPr>
              <a:tabLst>
                <a:tab pos="536575" algn="l"/>
              </a:tabLst>
            </a:pPr>
            <a:r>
              <a:rPr lang="en-GB" dirty="0"/>
              <a:t>Click below or Scan the QR code for more details:</a:t>
            </a:r>
          </a:p>
          <a:p>
            <a:pPr marL="631825" algn="l">
              <a:tabLst>
                <a:tab pos="536575" algn="l"/>
              </a:tabLst>
            </a:pPr>
            <a:r>
              <a:rPr lang="en-GB" sz="1700" dirty="0">
                <a:hlinkClick r:id="rId8"/>
              </a:rPr>
              <a:t>BAMRR 2024 Annual Conference - Details and Registration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1809113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24590</TotalTime>
  <Words>302</Words>
  <Application>Microsoft Office PowerPoint</Application>
  <PresentationFormat>Widescreen</PresentationFormat>
  <Paragraphs>58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BAMRR MRI Safety Week 2024</vt:lpstr>
      <vt:lpstr>BAMRR MRI Safety Week 2024</vt:lpstr>
      <vt:lpstr>BAMRR MRI Safety Week 2024</vt:lpstr>
      <vt:lpstr>BAMRR MRI Safety Week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BAMRR MRI Safety Week 2024</dc:title>
  <dc:creator>RACHEL WATT</dc:creator>
  <cp:lastModifiedBy>WHITEHEAD, Trudi (UNIVERSITY HOSPITALS OF DERBY AND BURTON NHS FOUNDATION TRUST)</cp:lastModifiedBy>
  <cp:revision>37</cp:revision>
  <dcterms:created xsi:type="dcterms:W3CDTF">2024-07-05T08:14:41Z</dcterms:created>
  <dcterms:modified xsi:type="dcterms:W3CDTF">2024-07-25T14:58:34Z</dcterms:modified>
</cp:coreProperties>
</file>