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64" r:id="rId2"/>
    <p:sldId id="263" r:id="rId3"/>
    <p:sldId id="256" r:id="rId4"/>
    <p:sldId id="272" r:id="rId5"/>
    <p:sldId id="273" r:id="rId6"/>
    <p:sldId id="274" r:id="rId7"/>
    <p:sldId id="275" r:id="rId8"/>
    <p:sldId id="276" r:id="rId9"/>
    <p:sldId id="278" r:id="rId10"/>
    <p:sldId id="271"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2" d="100"/>
          <a:sy n="102" d="100"/>
        </p:scale>
        <p:origin x="834"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7C4269-E0BC-41EE-9CAF-4540BA84C8E7}"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GB"/>
        </a:p>
      </dgm:t>
    </dgm:pt>
    <dgm:pt modelId="{AABAC53D-0A6E-4595-A885-D473170CFC41}">
      <dgm:prSet phldrT="[Text]" custT="1"/>
      <dgm:spPr>
        <a:gradFill flip="none" rotWithShape="0">
          <a:gsLst>
            <a:gs pos="0">
              <a:srgbClr val="C74561">
                <a:shade val="30000"/>
                <a:satMod val="115000"/>
              </a:srgbClr>
            </a:gs>
            <a:gs pos="50000">
              <a:srgbClr val="C74561">
                <a:shade val="67500"/>
                <a:satMod val="115000"/>
              </a:srgbClr>
            </a:gs>
            <a:gs pos="100000">
              <a:srgbClr val="C74561">
                <a:shade val="100000"/>
                <a:satMod val="115000"/>
              </a:srgbClr>
            </a:gs>
          </a:gsLst>
          <a:lin ang="5400000" scaled="1"/>
          <a:tileRect/>
        </a:gradFill>
      </dgm:spPr>
      <dgm:t>
        <a:bodyPr lIns="0" rIns="0"/>
        <a:lstStyle/>
        <a:p>
          <a:r>
            <a:rPr lang="en-GB" sz="1700">
              <a:latin typeface="Arial" panose="020B0604020202020204" pitchFamily="34" charset="0"/>
              <a:cs typeface="Arial" panose="020B0604020202020204" pitchFamily="34" charset="0"/>
            </a:rPr>
            <a:t>Principles for incorporating human factors into learning investigations</a:t>
          </a:r>
        </a:p>
      </dgm:t>
    </dgm:pt>
    <dgm:pt modelId="{02970710-8E14-4D0C-ACCA-450CD20E5704}" type="parTrans" cxnId="{E3719206-19C6-4126-B530-6FB1394F7EB0}">
      <dgm:prSet/>
      <dgm:spPr/>
      <dgm:t>
        <a:bodyPr/>
        <a:lstStyle/>
        <a:p>
          <a:endParaRPr lang="en-GB">
            <a:latin typeface="Arial" panose="020B0604020202020204" pitchFamily="34" charset="0"/>
            <a:cs typeface="Arial" panose="020B0604020202020204" pitchFamily="34" charset="0"/>
          </a:endParaRPr>
        </a:p>
      </dgm:t>
    </dgm:pt>
    <dgm:pt modelId="{509B493F-CE8B-4360-993B-EB8DB3D84F8E}" type="sibTrans" cxnId="{E3719206-19C6-4126-B530-6FB1394F7EB0}">
      <dgm:prSet/>
      <dgm:spPr/>
      <dgm:t>
        <a:bodyPr/>
        <a:lstStyle/>
        <a:p>
          <a:endParaRPr lang="en-GB">
            <a:latin typeface="Arial" panose="020B0604020202020204" pitchFamily="34" charset="0"/>
            <a:cs typeface="Arial" panose="020B0604020202020204" pitchFamily="34" charset="0"/>
          </a:endParaRPr>
        </a:p>
      </dgm:t>
    </dgm:pt>
    <dgm:pt modelId="{084FC239-CF70-4291-B174-8AD3FF2088E0}">
      <dgm:prSet phldrT="[Text]" custT="1"/>
      <dgm:spPr>
        <a:solidFill>
          <a:srgbClr val="43B6C9"/>
        </a:solidFill>
      </dgm:spPr>
      <dgm:t>
        <a:bodyPr/>
        <a:lstStyle/>
        <a:p>
          <a:r>
            <a:rPr lang="en-GB" sz="1600">
              <a:latin typeface="Arial" panose="020B0604020202020204" pitchFamily="34" charset="0"/>
              <a:cs typeface="Arial" panose="020B0604020202020204" pitchFamily="34" charset="0"/>
            </a:rPr>
            <a:t>Avoid searching for blame</a:t>
          </a:r>
        </a:p>
      </dgm:t>
    </dgm:pt>
    <dgm:pt modelId="{04286938-CED9-4824-82EC-782C90EACD8F}" type="parTrans" cxnId="{094641AB-834C-4CD7-8534-629EB31342CF}">
      <dgm:prSet/>
      <dgm:spPr/>
      <dgm:t>
        <a:bodyPr/>
        <a:lstStyle/>
        <a:p>
          <a:endParaRPr lang="en-GB">
            <a:latin typeface="Arial" panose="020B0604020202020204" pitchFamily="34" charset="0"/>
            <a:cs typeface="Arial" panose="020B0604020202020204" pitchFamily="34" charset="0"/>
          </a:endParaRPr>
        </a:p>
      </dgm:t>
    </dgm:pt>
    <dgm:pt modelId="{30FA2AA1-D634-4811-944D-3CA011BD5836}" type="sibTrans" cxnId="{094641AB-834C-4CD7-8534-629EB31342CF}">
      <dgm:prSet/>
      <dgm:spPr/>
      <dgm:t>
        <a:bodyPr/>
        <a:lstStyle/>
        <a:p>
          <a:endParaRPr lang="en-GB">
            <a:latin typeface="Arial" panose="020B0604020202020204" pitchFamily="34" charset="0"/>
            <a:cs typeface="Arial" panose="020B0604020202020204" pitchFamily="34" charset="0"/>
          </a:endParaRPr>
        </a:p>
      </dgm:t>
    </dgm:pt>
    <dgm:pt modelId="{05317886-4B5A-4279-8A1E-82ADF589A048}">
      <dgm:prSet phldrT="[Text]" custT="1"/>
      <dgm:spPr>
        <a:solidFill>
          <a:srgbClr val="43B6C9"/>
        </a:solidFill>
      </dgm:spPr>
      <dgm:t>
        <a:bodyPr/>
        <a:lstStyle/>
        <a:p>
          <a:r>
            <a:rPr lang="en-GB" sz="1600">
              <a:latin typeface="Arial" panose="020B0604020202020204" pitchFamily="34" charset="0"/>
              <a:cs typeface="Arial" panose="020B0604020202020204" pitchFamily="34" charset="0"/>
            </a:rPr>
            <a:t>Adopt a systemic approach</a:t>
          </a:r>
        </a:p>
      </dgm:t>
    </dgm:pt>
    <dgm:pt modelId="{2775A070-7CDE-4984-8EED-3A0E0864EBAE}" type="parTrans" cxnId="{3F0AE5F9-CD5D-48F1-B34D-A70BFF4910FC}">
      <dgm:prSet/>
      <dgm:spPr/>
      <dgm:t>
        <a:bodyPr/>
        <a:lstStyle/>
        <a:p>
          <a:endParaRPr lang="en-GB">
            <a:latin typeface="Arial" panose="020B0604020202020204" pitchFamily="34" charset="0"/>
            <a:cs typeface="Arial" panose="020B0604020202020204" pitchFamily="34" charset="0"/>
          </a:endParaRPr>
        </a:p>
      </dgm:t>
    </dgm:pt>
    <dgm:pt modelId="{A013D2B6-3601-41F7-AB0A-2C453AFFFBD9}" type="sibTrans" cxnId="{3F0AE5F9-CD5D-48F1-B34D-A70BFF4910FC}">
      <dgm:prSet/>
      <dgm:spPr/>
      <dgm:t>
        <a:bodyPr/>
        <a:lstStyle/>
        <a:p>
          <a:endParaRPr lang="en-GB">
            <a:latin typeface="Arial" panose="020B0604020202020204" pitchFamily="34" charset="0"/>
            <a:cs typeface="Arial" panose="020B0604020202020204" pitchFamily="34" charset="0"/>
          </a:endParaRPr>
        </a:p>
      </dgm:t>
    </dgm:pt>
    <dgm:pt modelId="{BF271C15-1B32-414A-BF56-836098E05537}">
      <dgm:prSet phldrT="[Text]" custT="1"/>
      <dgm:spPr>
        <a:solidFill>
          <a:srgbClr val="43B6C9"/>
        </a:solidFill>
      </dgm:spPr>
      <dgm:t>
        <a:bodyPr/>
        <a:lstStyle/>
        <a:p>
          <a:r>
            <a:rPr lang="en-GB" sz="1300">
              <a:latin typeface="Arial" panose="020B0604020202020204" pitchFamily="34" charset="0"/>
              <a:cs typeface="Arial" panose="020B0604020202020204" pitchFamily="34" charset="0"/>
            </a:rPr>
            <a:t>Recognise the potential for difference between the way work is imagingined &amp; the way work is done</a:t>
          </a:r>
        </a:p>
      </dgm:t>
    </dgm:pt>
    <dgm:pt modelId="{0CB2FB32-63F3-43BA-BF84-A26293B4C8F1}" type="parTrans" cxnId="{51EADBD0-A4A8-4665-AF6E-D0B1E79B2CC0}">
      <dgm:prSet/>
      <dgm:spPr/>
      <dgm:t>
        <a:bodyPr/>
        <a:lstStyle/>
        <a:p>
          <a:endParaRPr lang="en-GB">
            <a:latin typeface="Arial" panose="020B0604020202020204" pitchFamily="34" charset="0"/>
            <a:cs typeface="Arial" panose="020B0604020202020204" pitchFamily="34" charset="0"/>
          </a:endParaRPr>
        </a:p>
      </dgm:t>
    </dgm:pt>
    <dgm:pt modelId="{2F7D1C74-22FA-4F35-9986-1DC4B5358C0D}" type="sibTrans" cxnId="{51EADBD0-A4A8-4665-AF6E-D0B1E79B2CC0}">
      <dgm:prSet/>
      <dgm:spPr/>
      <dgm:t>
        <a:bodyPr/>
        <a:lstStyle/>
        <a:p>
          <a:endParaRPr lang="en-GB">
            <a:latin typeface="Arial" panose="020B0604020202020204" pitchFamily="34" charset="0"/>
            <a:cs typeface="Arial" panose="020B0604020202020204" pitchFamily="34" charset="0"/>
          </a:endParaRPr>
        </a:p>
      </dgm:t>
    </dgm:pt>
    <dgm:pt modelId="{9A54A918-4077-4286-9DB1-E275654B53DC}">
      <dgm:prSet custT="1"/>
      <dgm:spPr>
        <a:solidFill>
          <a:srgbClr val="43B6C9"/>
        </a:solidFill>
      </dgm:spPr>
      <dgm:t>
        <a:bodyPr/>
        <a:lstStyle/>
        <a:p>
          <a:r>
            <a:rPr lang="en-GB" sz="1600">
              <a:latin typeface="Arial" panose="020B0604020202020204" pitchFamily="34" charset="0"/>
              <a:cs typeface="Arial" panose="020B0604020202020204" pitchFamily="34" charset="0"/>
            </a:rPr>
            <a:t>Accept a broad range of types and standards of evidence</a:t>
          </a:r>
        </a:p>
      </dgm:t>
    </dgm:pt>
    <dgm:pt modelId="{C965C189-447F-45A5-9518-ABB48F421E1F}" type="parTrans" cxnId="{FEEC2080-6D35-46FB-95E4-C5753CCB1459}">
      <dgm:prSet/>
      <dgm:spPr/>
      <dgm:t>
        <a:bodyPr/>
        <a:lstStyle/>
        <a:p>
          <a:endParaRPr lang="en-GB">
            <a:latin typeface="Arial" panose="020B0604020202020204" pitchFamily="34" charset="0"/>
            <a:cs typeface="Arial" panose="020B0604020202020204" pitchFamily="34" charset="0"/>
          </a:endParaRPr>
        </a:p>
      </dgm:t>
    </dgm:pt>
    <dgm:pt modelId="{BBB914C8-D2D2-457A-8DC5-411F495CD0E9}" type="sibTrans" cxnId="{FEEC2080-6D35-46FB-95E4-C5753CCB1459}">
      <dgm:prSet/>
      <dgm:spPr/>
      <dgm:t>
        <a:bodyPr/>
        <a:lstStyle/>
        <a:p>
          <a:endParaRPr lang="en-GB">
            <a:latin typeface="Arial" panose="020B0604020202020204" pitchFamily="34" charset="0"/>
            <a:cs typeface="Arial" panose="020B0604020202020204" pitchFamily="34" charset="0"/>
          </a:endParaRPr>
        </a:p>
      </dgm:t>
    </dgm:pt>
    <dgm:pt modelId="{E8985E50-C136-48FC-8723-293047C77A37}">
      <dgm:prSet custT="1"/>
      <dgm:spPr>
        <a:solidFill>
          <a:srgbClr val="43B6C9"/>
        </a:solidFill>
      </dgm:spPr>
      <dgm:t>
        <a:bodyPr/>
        <a:lstStyle/>
        <a:p>
          <a:r>
            <a:rPr lang="en-GB" sz="1600">
              <a:latin typeface="Arial" panose="020B0604020202020204" pitchFamily="34" charset="0"/>
              <a:cs typeface="Arial" panose="020B0604020202020204" pitchFamily="34" charset="0"/>
            </a:rPr>
            <a:t>Seek oportunities for learning beyond actual loss events</a:t>
          </a:r>
        </a:p>
      </dgm:t>
    </dgm:pt>
    <dgm:pt modelId="{42580A20-BB73-412F-9D5A-B9D0CBE20A37}" type="parTrans" cxnId="{3E7D5F22-61C7-414C-B900-8A7AABD6BDBA}">
      <dgm:prSet/>
      <dgm:spPr/>
      <dgm:t>
        <a:bodyPr/>
        <a:lstStyle/>
        <a:p>
          <a:endParaRPr lang="en-GB">
            <a:latin typeface="Arial" panose="020B0604020202020204" pitchFamily="34" charset="0"/>
            <a:cs typeface="Arial" panose="020B0604020202020204" pitchFamily="34" charset="0"/>
          </a:endParaRPr>
        </a:p>
      </dgm:t>
    </dgm:pt>
    <dgm:pt modelId="{EE292212-7287-4908-B0A6-576D1B88384A}" type="sibTrans" cxnId="{3E7D5F22-61C7-414C-B900-8A7AABD6BDBA}">
      <dgm:prSet/>
      <dgm:spPr/>
      <dgm:t>
        <a:bodyPr/>
        <a:lstStyle/>
        <a:p>
          <a:endParaRPr lang="en-GB">
            <a:latin typeface="Arial" panose="020B0604020202020204" pitchFamily="34" charset="0"/>
            <a:cs typeface="Arial" panose="020B0604020202020204" pitchFamily="34" charset="0"/>
          </a:endParaRPr>
        </a:p>
      </dgm:t>
    </dgm:pt>
    <dgm:pt modelId="{253757BD-C0D4-4846-9D7E-2535D5DD86D4}">
      <dgm:prSet phldrT="[Text]" custT="1"/>
      <dgm:spPr>
        <a:solidFill>
          <a:srgbClr val="43B6C9"/>
        </a:solidFill>
      </dgm:spPr>
      <dgm:t>
        <a:bodyPr/>
        <a:lstStyle/>
        <a:p>
          <a:r>
            <a:rPr lang="en-GB" sz="1600">
              <a:latin typeface="Arial" panose="020B0604020202020204" pitchFamily="34" charset="0"/>
              <a:cs typeface="Arial" panose="020B0604020202020204" pitchFamily="34" charset="0"/>
            </a:rPr>
            <a:t>Identify &amp; understand both situational &amp; contextual factors</a:t>
          </a:r>
        </a:p>
      </dgm:t>
    </dgm:pt>
    <dgm:pt modelId="{FF9E7462-AE27-482C-BCC2-072BAC06E518}" type="sibTrans" cxnId="{57D78003-A867-4C83-83FF-1EEBE0436096}">
      <dgm:prSet/>
      <dgm:spPr/>
      <dgm:t>
        <a:bodyPr/>
        <a:lstStyle/>
        <a:p>
          <a:endParaRPr lang="en-GB">
            <a:latin typeface="Arial" panose="020B0604020202020204" pitchFamily="34" charset="0"/>
            <a:cs typeface="Arial" panose="020B0604020202020204" pitchFamily="34" charset="0"/>
          </a:endParaRPr>
        </a:p>
      </dgm:t>
    </dgm:pt>
    <dgm:pt modelId="{7A450DC1-7B84-429A-B52A-B2FA0DA86107}" type="parTrans" cxnId="{57D78003-A867-4C83-83FF-1EEBE0436096}">
      <dgm:prSet/>
      <dgm:spPr/>
      <dgm:t>
        <a:bodyPr/>
        <a:lstStyle/>
        <a:p>
          <a:endParaRPr lang="en-GB">
            <a:latin typeface="Arial" panose="020B0604020202020204" pitchFamily="34" charset="0"/>
            <a:cs typeface="Arial" panose="020B0604020202020204" pitchFamily="34" charset="0"/>
          </a:endParaRPr>
        </a:p>
      </dgm:t>
    </dgm:pt>
    <dgm:pt modelId="{236E7E38-18F6-4320-ADB4-F0C425966AF5}">
      <dgm:prSet custT="1"/>
      <dgm:spPr>
        <a:solidFill>
          <a:srgbClr val="43B6C9"/>
        </a:solidFill>
      </dgm:spPr>
      <dgm:t>
        <a:bodyPr/>
        <a:lstStyle/>
        <a:p>
          <a:r>
            <a:rPr lang="en-GB" sz="1600">
              <a:latin typeface="Arial" panose="020B0604020202020204" pitchFamily="34" charset="0"/>
              <a:cs typeface="Arial" panose="020B0604020202020204" pitchFamily="34" charset="0"/>
            </a:rPr>
            <a:t>Accept that learning means changing</a:t>
          </a:r>
        </a:p>
      </dgm:t>
    </dgm:pt>
    <dgm:pt modelId="{8EB9DD74-E16A-48E9-A958-8797BE053373}" type="parTrans" cxnId="{71128EDA-7BA3-4E3D-806A-75E796A8C935}">
      <dgm:prSet/>
      <dgm:spPr/>
      <dgm:t>
        <a:bodyPr/>
        <a:lstStyle/>
        <a:p>
          <a:endParaRPr lang="en-GB">
            <a:latin typeface="Arial" panose="020B0604020202020204" pitchFamily="34" charset="0"/>
            <a:cs typeface="Arial" panose="020B0604020202020204" pitchFamily="34" charset="0"/>
          </a:endParaRPr>
        </a:p>
      </dgm:t>
    </dgm:pt>
    <dgm:pt modelId="{D2C65464-6CDD-43CA-B88C-E7238A20B7D6}" type="sibTrans" cxnId="{71128EDA-7BA3-4E3D-806A-75E796A8C935}">
      <dgm:prSet/>
      <dgm:spPr/>
      <dgm:t>
        <a:bodyPr/>
        <a:lstStyle/>
        <a:p>
          <a:endParaRPr lang="en-GB">
            <a:latin typeface="Arial" panose="020B0604020202020204" pitchFamily="34" charset="0"/>
            <a:cs typeface="Arial" panose="020B0604020202020204" pitchFamily="34" charset="0"/>
          </a:endParaRPr>
        </a:p>
      </dgm:t>
    </dgm:pt>
    <dgm:pt modelId="{FE8A964F-B84D-45DA-A55D-9CD94F9C380C}">
      <dgm:prSet custT="1"/>
      <dgm:spPr>
        <a:solidFill>
          <a:srgbClr val="43B6C9"/>
        </a:solidFill>
      </dgm:spPr>
      <dgm:t>
        <a:bodyPr/>
        <a:lstStyle/>
        <a:p>
          <a:r>
            <a:rPr lang="en-GB" sz="1300">
              <a:latin typeface="Arial" panose="020B0604020202020204" pitchFamily="34" charset="0"/>
              <a:cs typeface="Arial" panose="020B0604020202020204" pitchFamily="34" charset="0"/>
            </a:rPr>
            <a:t>Understand</a:t>
          </a:r>
          <a:r>
            <a:rPr lang="en-GB" sz="1300" baseline="0">
              <a:latin typeface="Arial" panose="020B0604020202020204" pitchFamily="34" charset="0"/>
              <a:cs typeface="Arial" panose="020B0604020202020204" pitchFamily="34" charset="0"/>
            </a:rPr>
            <a:t> learning will only last if change is embedded in a culture of learning &amp; continous improvement</a:t>
          </a:r>
          <a:endParaRPr lang="en-GB" sz="1300">
            <a:latin typeface="Arial" panose="020B0604020202020204" pitchFamily="34" charset="0"/>
            <a:cs typeface="Arial" panose="020B0604020202020204" pitchFamily="34" charset="0"/>
          </a:endParaRPr>
        </a:p>
      </dgm:t>
    </dgm:pt>
    <dgm:pt modelId="{DF7BF4D9-BC89-46B8-BD66-AD38B0457307}" type="parTrans" cxnId="{1575065E-0215-4122-BF3D-76066353C862}">
      <dgm:prSet/>
      <dgm:spPr/>
      <dgm:t>
        <a:bodyPr/>
        <a:lstStyle/>
        <a:p>
          <a:endParaRPr lang="en-GB">
            <a:latin typeface="Arial" panose="020B0604020202020204" pitchFamily="34" charset="0"/>
            <a:cs typeface="Arial" panose="020B0604020202020204" pitchFamily="34" charset="0"/>
          </a:endParaRPr>
        </a:p>
      </dgm:t>
    </dgm:pt>
    <dgm:pt modelId="{D4639DE6-A8FB-4E1C-9931-C4D0128B87F6}" type="sibTrans" cxnId="{1575065E-0215-4122-BF3D-76066353C862}">
      <dgm:prSet/>
      <dgm:spPr/>
      <dgm:t>
        <a:bodyPr/>
        <a:lstStyle/>
        <a:p>
          <a:endParaRPr lang="en-GB">
            <a:latin typeface="Arial" panose="020B0604020202020204" pitchFamily="34" charset="0"/>
            <a:cs typeface="Arial" panose="020B0604020202020204" pitchFamily="34" charset="0"/>
          </a:endParaRPr>
        </a:p>
      </dgm:t>
    </dgm:pt>
    <dgm:pt modelId="{51310393-ACE8-40BE-B6F3-9E6CB41F241E}">
      <dgm:prSet custT="1"/>
      <dgm:spPr>
        <a:solidFill>
          <a:srgbClr val="43B6C9"/>
        </a:solidFill>
      </dgm:spPr>
      <dgm:t>
        <a:bodyPr/>
        <a:lstStyle/>
        <a:p>
          <a:r>
            <a:rPr lang="en-GB" sz="1600">
              <a:latin typeface="Arial" panose="020B0604020202020204" pitchFamily="34" charset="0"/>
              <a:cs typeface="Arial" panose="020B0604020202020204" pitchFamily="34" charset="0"/>
            </a:rPr>
            <a:t>Do not confuse recommendations with solutions</a:t>
          </a:r>
        </a:p>
      </dgm:t>
    </dgm:pt>
    <dgm:pt modelId="{30AA5616-EBE4-4511-B526-FA5E55E94EC2}" type="parTrans" cxnId="{BA4CE4BE-EF84-4639-BAD7-0F0F8FCDB849}">
      <dgm:prSet/>
      <dgm:spPr/>
      <dgm:t>
        <a:bodyPr/>
        <a:lstStyle/>
        <a:p>
          <a:endParaRPr lang="en-GB">
            <a:latin typeface="Arial" panose="020B0604020202020204" pitchFamily="34" charset="0"/>
            <a:cs typeface="Arial" panose="020B0604020202020204" pitchFamily="34" charset="0"/>
          </a:endParaRPr>
        </a:p>
      </dgm:t>
    </dgm:pt>
    <dgm:pt modelId="{7F0AA575-22D5-47D2-AD9F-40432C39F366}" type="sibTrans" cxnId="{BA4CE4BE-EF84-4639-BAD7-0F0F8FCDB849}">
      <dgm:prSet/>
      <dgm:spPr/>
      <dgm:t>
        <a:bodyPr/>
        <a:lstStyle/>
        <a:p>
          <a:endParaRPr lang="en-GB">
            <a:latin typeface="Arial" panose="020B0604020202020204" pitchFamily="34" charset="0"/>
            <a:cs typeface="Arial" panose="020B0604020202020204" pitchFamily="34" charset="0"/>
          </a:endParaRPr>
        </a:p>
      </dgm:t>
    </dgm:pt>
    <dgm:pt modelId="{D613FEB3-F26A-40DD-BD4C-051EB1DBD63F}" type="pres">
      <dgm:prSet presAssocID="{3D7C4269-E0BC-41EE-9CAF-4540BA84C8E7}" presName="Name0" presStyleCnt="0">
        <dgm:presLayoutVars>
          <dgm:chMax val="1"/>
          <dgm:dir/>
          <dgm:animLvl val="ctr"/>
          <dgm:resizeHandles val="exact"/>
        </dgm:presLayoutVars>
      </dgm:prSet>
      <dgm:spPr/>
    </dgm:pt>
    <dgm:pt modelId="{DC4E3CF9-805A-484D-9A05-3FEAFA8ABB76}" type="pres">
      <dgm:prSet presAssocID="{AABAC53D-0A6E-4595-A885-D473170CFC41}" presName="centerShape" presStyleLbl="node0" presStyleIdx="0" presStyleCnt="1" custScaleX="153881" custScaleY="144284" custLinFactNeighborX="-801" custLinFactNeighborY="-2003"/>
      <dgm:spPr/>
    </dgm:pt>
    <dgm:pt modelId="{9E9A0738-255A-4B42-A730-A7C386D951A2}" type="pres">
      <dgm:prSet presAssocID="{9A54A918-4077-4286-9DB1-E275654B53DC}" presName="node" presStyleLbl="node1" presStyleIdx="0" presStyleCnt="9" custScaleX="178947" custScaleY="110246" custRadScaleRad="106988" custRadScaleInc="-14975">
        <dgm:presLayoutVars>
          <dgm:bulletEnabled val="1"/>
        </dgm:presLayoutVars>
      </dgm:prSet>
      <dgm:spPr/>
    </dgm:pt>
    <dgm:pt modelId="{81D9522F-52B4-43F5-BC14-23CEA10F0716}" type="pres">
      <dgm:prSet presAssocID="{9A54A918-4077-4286-9DB1-E275654B53DC}" presName="dummy" presStyleCnt="0"/>
      <dgm:spPr/>
    </dgm:pt>
    <dgm:pt modelId="{DFA21A43-0B00-4F2D-A106-702688FB8E01}" type="pres">
      <dgm:prSet presAssocID="{BBB914C8-D2D2-457A-8DC5-411F495CD0E9}" presName="sibTrans" presStyleLbl="sibTrans2D1" presStyleIdx="0" presStyleCnt="9"/>
      <dgm:spPr/>
    </dgm:pt>
    <dgm:pt modelId="{E737D9DD-DB06-40A3-B8E8-F736960D5B2F}" type="pres">
      <dgm:prSet presAssocID="{E8985E50-C136-48FC-8723-293047C77A37}" presName="node" presStyleLbl="node1" presStyleIdx="1" presStyleCnt="9" custScaleX="241892" custScaleY="120559" custRadScaleRad="115367" custRadScaleInc="90468">
        <dgm:presLayoutVars>
          <dgm:bulletEnabled val="1"/>
        </dgm:presLayoutVars>
      </dgm:prSet>
      <dgm:spPr/>
    </dgm:pt>
    <dgm:pt modelId="{5612BBE9-BB76-417A-98CB-ED2AA205D200}" type="pres">
      <dgm:prSet presAssocID="{E8985E50-C136-48FC-8723-293047C77A37}" presName="dummy" presStyleCnt="0"/>
      <dgm:spPr/>
    </dgm:pt>
    <dgm:pt modelId="{7B6D58B3-BA17-4E38-A7B7-63EF16FF5B9F}" type="pres">
      <dgm:prSet presAssocID="{EE292212-7287-4908-B0A6-576D1B88384A}" presName="sibTrans" presStyleLbl="sibTrans2D1" presStyleIdx="1" presStyleCnt="9"/>
      <dgm:spPr/>
    </dgm:pt>
    <dgm:pt modelId="{D97AE7E7-96A8-4604-B623-C3A27CF82966}" type="pres">
      <dgm:prSet presAssocID="{084FC239-CF70-4291-B174-8AD3FF2088E0}" presName="node" presStyleLbl="node1" presStyleIdx="2" presStyleCnt="9" custScaleX="192279" custScaleY="118258" custRadScaleRad="99037" custRadScaleInc="29441">
        <dgm:presLayoutVars>
          <dgm:bulletEnabled val="1"/>
        </dgm:presLayoutVars>
      </dgm:prSet>
      <dgm:spPr/>
    </dgm:pt>
    <dgm:pt modelId="{3448BB0A-54E7-4117-A76F-E650EED46023}" type="pres">
      <dgm:prSet presAssocID="{084FC239-CF70-4291-B174-8AD3FF2088E0}" presName="dummy" presStyleCnt="0"/>
      <dgm:spPr/>
    </dgm:pt>
    <dgm:pt modelId="{72BE4DF1-C931-4AAB-BECA-7D6C91C809EB}" type="pres">
      <dgm:prSet presAssocID="{30FA2AA1-D634-4811-944D-3CA011BD5836}" presName="sibTrans" presStyleLbl="sibTrans2D1" presStyleIdx="2" presStyleCnt="9"/>
      <dgm:spPr/>
    </dgm:pt>
    <dgm:pt modelId="{17FAAB13-94CE-4C19-8389-4C410923AF67}" type="pres">
      <dgm:prSet presAssocID="{05317886-4B5A-4279-8A1E-82ADF589A048}" presName="node" presStyleLbl="node1" presStyleIdx="3" presStyleCnt="9" custScaleX="201635" custScaleY="114237" custRadScaleRad="102493" custRadScaleInc="2924">
        <dgm:presLayoutVars>
          <dgm:bulletEnabled val="1"/>
        </dgm:presLayoutVars>
      </dgm:prSet>
      <dgm:spPr/>
    </dgm:pt>
    <dgm:pt modelId="{B1B0B97B-9761-4736-AF07-6411E2FAFAD9}" type="pres">
      <dgm:prSet presAssocID="{05317886-4B5A-4279-8A1E-82ADF589A048}" presName="dummy" presStyleCnt="0"/>
      <dgm:spPr/>
    </dgm:pt>
    <dgm:pt modelId="{98E93008-70BE-4FBD-96D6-5A436FB87ED5}" type="pres">
      <dgm:prSet presAssocID="{A013D2B6-3601-41F7-AB0A-2C453AFFFBD9}" presName="sibTrans" presStyleLbl="sibTrans2D1" presStyleIdx="3" presStyleCnt="9"/>
      <dgm:spPr/>
    </dgm:pt>
    <dgm:pt modelId="{4AF63893-9EDF-4225-8E61-4EBB259F326C}" type="pres">
      <dgm:prSet presAssocID="{253757BD-C0D4-4846-9D7E-2535D5DD86D4}" presName="node" presStyleLbl="node1" presStyleIdx="4" presStyleCnt="9" custScaleX="192743" custScaleY="109653" custRadScaleRad="105918" custRadScaleInc="424">
        <dgm:presLayoutVars>
          <dgm:bulletEnabled val="1"/>
        </dgm:presLayoutVars>
      </dgm:prSet>
      <dgm:spPr/>
    </dgm:pt>
    <dgm:pt modelId="{C8156C36-FFC3-40C0-AA60-710F75AE1402}" type="pres">
      <dgm:prSet presAssocID="{253757BD-C0D4-4846-9D7E-2535D5DD86D4}" presName="dummy" presStyleCnt="0"/>
      <dgm:spPr/>
    </dgm:pt>
    <dgm:pt modelId="{46AC18DA-41F8-492C-97D9-6FED2A9293A0}" type="pres">
      <dgm:prSet presAssocID="{FF9E7462-AE27-482C-BCC2-072BAC06E518}" presName="sibTrans" presStyleLbl="sibTrans2D1" presStyleIdx="4" presStyleCnt="9"/>
      <dgm:spPr/>
    </dgm:pt>
    <dgm:pt modelId="{D525EAB8-E6EE-45EC-A2FA-A3D4D37EEDCB}" type="pres">
      <dgm:prSet presAssocID="{BF271C15-1B32-414A-BF56-836098E05537}" presName="node" presStyleLbl="node1" presStyleIdx="5" presStyleCnt="9" custScaleX="191399" custScaleY="109322" custRadScaleRad="105706" custRadScaleInc="54419">
        <dgm:presLayoutVars>
          <dgm:bulletEnabled val="1"/>
        </dgm:presLayoutVars>
      </dgm:prSet>
      <dgm:spPr/>
    </dgm:pt>
    <dgm:pt modelId="{FA19BFE2-FFEE-4D36-B57F-0E73BB4882E1}" type="pres">
      <dgm:prSet presAssocID="{BF271C15-1B32-414A-BF56-836098E05537}" presName="dummy" presStyleCnt="0"/>
      <dgm:spPr/>
    </dgm:pt>
    <dgm:pt modelId="{8E11CB73-EA70-42EA-BB6F-717938A429C2}" type="pres">
      <dgm:prSet presAssocID="{2F7D1C74-22FA-4F35-9986-1DC4B5358C0D}" presName="sibTrans" presStyleLbl="sibTrans2D1" presStyleIdx="5" presStyleCnt="9"/>
      <dgm:spPr/>
    </dgm:pt>
    <dgm:pt modelId="{239C57D8-028A-468A-AE6E-6B21EF81B326}" type="pres">
      <dgm:prSet presAssocID="{236E7E38-18F6-4320-ADB4-F0C425966AF5}" presName="node" presStyleLbl="node1" presStyleIdx="6" presStyleCnt="9" custScaleX="197610" custScaleY="104716" custRadScaleRad="105197" custRadScaleInc="19154">
        <dgm:presLayoutVars>
          <dgm:bulletEnabled val="1"/>
        </dgm:presLayoutVars>
      </dgm:prSet>
      <dgm:spPr/>
    </dgm:pt>
    <dgm:pt modelId="{54CE334D-022B-4E62-95DB-86C0CF688208}" type="pres">
      <dgm:prSet presAssocID="{236E7E38-18F6-4320-ADB4-F0C425966AF5}" presName="dummy" presStyleCnt="0"/>
      <dgm:spPr/>
    </dgm:pt>
    <dgm:pt modelId="{0A09F286-BD7F-4DEE-AD14-8138CE8F5DCD}" type="pres">
      <dgm:prSet presAssocID="{D2C65464-6CDD-43CA-B88C-E7238A20B7D6}" presName="sibTrans" presStyleLbl="sibTrans2D1" presStyleIdx="6" presStyleCnt="9"/>
      <dgm:spPr/>
    </dgm:pt>
    <dgm:pt modelId="{4F1B81EF-5134-45EC-BB4F-164BED841E7B}" type="pres">
      <dgm:prSet presAssocID="{FE8A964F-B84D-45DA-A55D-9CD94F9C380C}" presName="node" presStyleLbl="node1" presStyleIdx="7" presStyleCnt="9" custScaleX="218258" custScaleY="121315" custRadScaleRad="98779" custRadScaleInc="-22744">
        <dgm:presLayoutVars>
          <dgm:bulletEnabled val="1"/>
        </dgm:presLayoutVars>
      </dgm:prSet>
      <dgm:spPr/>
    </dgm:pt>
    <dgm:pt modelId="{0EEE00E6-C281-4FA3-A0AF-EA623EE1C0C4}" type="pres">
      <dgm:prSet presAssocID="{FE8A964F-B84D-45DA-A55D-9CD94F9C380C}" presName="dummy" presStyleCnt="0"/>
      <dgm:spPr/>
    </dgm:pt>
    <dgm:pt modelId="{C092B560-E274-4F37-916E-E43CF3879861}" type="pres">
      <dgm:prSet presAssocID="{D4639DE6-A8FB-4E1C-9931-C4D0128B87F6}" presName="sibTrans" presStyleLbl="sibTrans2D1" presStyleIdx="7" presStyleCnt="9"/>
      <dgm:spPr/>
    </dgm:pt>
    <dgm:pt modelId="{864F7C00-CCFB-4E45-9CE4-0D5F0EC3DA2C}" type="pres">
      <dgm:prSet presAssocID="{51310393-ACE8-40BE-B6F3-9E6CB41F241E}" presName="node" presStyleLbl="node1" presStyleIdx="8" presStyleCnt="9" custScaleX="230382" custScaleY="111985" custRadScaleRad="114190" custRadScaleInc="-90314">
        <dgm:presLayoutVars>
          <dgm:bulletEnabled val="1"/>
        </dgm:presLayoutVars>
      </dgm:prSet>
      <dgm:spPr/>
    </dgm:pt>
    <dgm:pt modelId="{B959F3C9-DDE5-4B84-9F7B-2CDE150C0AE0}" type="pres">
      <dgm:prSet presAssocID="{51310393-ACE8-40BE-B6F3-9E6CB41F241E}" presName="dummy" presStyleCnt="0"/>
      <dgm:spPr/>
    </dgm:pt>
    <dgm:pt modelId="{8C91AC9E-0D5F-4C46-A68F-89DD6CB0A352}" type="pres">
      <dgm:prSet presAssocID="{7F0AA575-22D5-47D2-AD9F-40432C39F366}" presName="sibTrans" presStyleLbl="sibTrans2D1" presStyleIdx="8" presStyleCnt="9"/>
      <dgm:spPr/>
    </dgm:pt>
  </dgm:ptLst>
  <dgm:cxnLst>
    <dgm:cxn modelId="{57D78003-A867-4C83-83FF-1EEBE0436096}" srcId="{AABAC53D-0A6E-4595-A885-D473170CFC41}" destId="{253757BD-C0D4-4846-9D7E-2535D5DD86D4}" srcOrd="4" destOrd="0" parTransId="{7A450DC1-7B84-429A-B52A-B2FA0DA86107}" sibTransId="{FF9E7462-AE27-482C-BCC2-072BAC06E518}"/>
    <dgm:cxn modelId="{E3719206-19C6-4126-B530-6FB1394F7EB0}" srcId="{3D7C4269-E0BC-41EE-9CAF-4540BA84C8E7}" destId="{AABAC53D-0A6E-4595-A885-D473170CFC41}" srcOrd="0" destOrd="0" parTransId="{02970710-8E14-4D0C-ACCA-450CD20E5704}" sibTransId="{509B493F-CE8B-4360-993B-EB8DB3D84F8E}"/>
    <dgm:cxn modelId="{8915900D-1E5C-4F9F-AF44-A3909E49DF74}" type="presOf" srcId="{7F0AA575-22D5-47D2-AD9F-40432C39F366}" destId="{8C91AC9E-0D5F-4C46-A68F-89DD6CB0A352}" srcOrd="0" destOrd="0" presId="urn:microsoft.com/office/officeart/2005/8/layout/radial6"/>
    <dgm:cxn modelId="{29549414-500E-4D80-A87D-4234DF35DA34}" type="presOf" srcId="{EE292212-7287-4908-B0A6-576D1B88384A}" destId="{7B6D58B3-BA17-4E38-A7B7-63EF16FF5B9F}" srcOrd="0" destOrd="0" presId="urn:microsoft.com/office/officeart/2005/8/layout/radial6"/>
    <dgm:cxn modelId="{D81C4C19-6E91-4377-95CD-27C9AF55CC14}" type="presOf" srcId="{D4639DE6-A8FB-4E1C-9931-C4D0128B87F6}" destId="{C092B560-E274-4F37-916E-E43CF3879861}" srcOrd="0" destOrd="0" presId="urn:microsoft.com/office/officeart/2005/8/layout/radial6"/>
    <dgm:cxn modelId="{3E7D5F22-61C7-414C-B900-8A7AABD6BDBA}" srcId="{AABAC53D-0A6E-4595-A885-D473170CFC41}" destId="{E8985E50-C136-48FC-8723-293047C77A37}" srcOrd="1" destOrd="0" parTransId="{42580A20-BB73-412F-9D5A-B9D0CBE20A37}" sibTransId="{EE292212-7287-4908-B0A6-576D1B88384A}"/>
    <dgm:cxn modelId="{0D16D22D-7D32-48C2-B9A5-F9DB59956550}" type="presOf" srcId="{236E7E38-18F6-4320-ADB4-F0C425966AF5}" destId="{239C57D8-028A-468A-AE6E-6B21EF81B326}" srcOrd="0" destOrd="0" presId="urn:microsoft.com/office/officeart/2005/8/layout/radial6"/>
    <dgm:cxn modelId="{6E79BE3F-B55F-47C9-9980-C978CE2233DE}" type="presOf" srcId="{51310393-ACE8-40BE-B6F3-9E6CB41F241E}" destId="{864F7C00-CCFB-4E45-9CE4-0D5F0EC3DA2C}" srcOrd="0" destOrd="0" presId="urn:microsoft.com/office/officeart/2005/8/layout/radial6"/>
    <dgm:cxn modelId="{1575065E-0215-4122-BF3D-76066353C862}" srcId="{AABAC53D-0A6E-4595-A885-D473170CFC41}" destId="{FE8A964F-B84D-45DA-A55D-9CD94F9C380C}" srcOrd="7" destOrd="0" parTransId="{DF7BF4D9-BC89-46B8-BD66-AD38B0457307}" sibTransId="{D4639DE6-A8FB-4E1C-9931-C4D0128B87F6}"/>
    <dgm:cxn modelId="{9DD89260-59BC-4F4F-A64F-AD4282157C1E}" type="presOf" srcId="{BF271C15-1B32-414A-BF56-836098E05537}" destId="{D525EAB8-E6EE-45EC-A2FA-A3D4D37EEDCB}" srcOrd="0" destOrd="0" presId="urn:microsoft.com/office/officeart/2005/8/layout/radial6"/>
    <dgm:cxn modelId="{16FE0044-28FE-436A-BAAE-A42927C5E446}" type="presOf" srcId="{FE8A964F-B84D-45DA-A55D-9CD94F9C380C}" destId="{4F1B81EF-5134-45EC-BB4F-164BED841E7B}" srcOrd="0" destOrd="0" presId="urn:microsoft.com/office/officeart/2005/8/layout/radial6"/>
    <dgm:cxn modelId="{6EF5824A-997D-47DF-8535-49759C6CBAA0}" type="presOf" srcId="{FF9E7462-AE27-482C-BCC2-072BAC06E518}" destId="{46AC18DA-41F8-492C-97D9-6FED2A9293A0}" srcOrd="0" destOrd="0" presId="urn:microsoft.com/office/officeart/2005/8/layout/radial6"/>
    <dgm:cxn modelId="{836BCD57-06EE-4610-B557-864039DF8EEA}" type="presOf" srcId="{9A54A918-4077-4286-9DB1-E275654B53DC}" destId="{9E9A0738-255A-4B42-A730-A7C386D951A2}" srcOrd="0" destOrd="0" presId="urn:microsoft.com/office/officeart/2005/8/layout/radial6"/>
    <dgm:cxn modelId="{FEEC2080-6D35-46FB-95E4-C5753CCB1459}" srcId="{AABAC53D-0A6E-4595-A885-D473170CFC41}" destId="{9A54A918-4077-4286-9DB1-E275654B53DC}" srcOrd="0" destOrd="0" parTransId="{C965C189-447F-45A5-9518-ABB48F421E1F}" sibTransId="{BBB914C8-D2D2-457A-8DC5-411F495CD0E9}"/>
    <dgm:cxn modelId="{B43C3F83-153F-4F61-AB57-DC3C0EAC1F2A}" type="presOf" srcId="{3D7C4269-E0BC-41EE-9CAF-4540BA84C8E7}" destId="{D613FEB3-F26A-40DD-BD4C-051EB1DBD63F}" srcOrd="0" destOrd="0" presId="urn:microsoft.com/office/officeart/2005/8/layout/radial6"/>
    <dgm:cxn modelId="{40DD858C-4746-4340-AECA-236DF53C60A4}" type="presOf" srcId="{BBB914C8-D2D2-457A-8DC5-411F495CD0E9}" destId="{DFA21A43-0B00-4F2D-A106-702688FB8E01}" srcOrd="0" destOrd="0" presId="urn:microsoft.com/office/officeart/2005/8/layout/radial6"/>
    <dgm:cxn modelId="{34B1E68D-2F87-482E-B692-4D0B2F0C9162}" type="presOf" srcId="{05317886-4B5A-4279-8A1E-82ADF589A048}" destId="{17FAAB13-94CE-4C19-8389-4C410923AF67}" srcOrd="0" destOrd="0" presId="urn:microsoft.com/office/officeart/2005/8/layout/radial6"/>
    <dgm:cxn modelId="{E2F70E94-3A83-4265-A4EA-E960B4F36D04}" type="presOf" srcId="{253757BD-C0D4-4846-9D7E-2535D5DD86D4}" destId="{4AF63893-9EDF-4225-8E61-4EBB259F326C}" srcOrd="0" destOrd="0" presId="urn:microsoft.com/office/officeart/2005/8/layout/radial6"/>
    <dgm:cxn modelId="{B0912BA6-C3BA-4D28-A665-E4C56F5E938C}" type="presOf" srcId="{A013D2B6-3601-41F7-AB0A-2C453AFFFBD9}" destId="{98E93008-70BE-4FBD-96D6-5A436FB87ED5}" srcOrd="0" destOrd="0" presId="urn:microsoft.com/office/officeart/2005/8/layout/radial6"/>
    <dgm:cxn modelId="{094641AB-834C-4CD7-8534-629EB31342CF}" srcId="{AABAC53D-0A6E-4595-A885-D473170CFC41}" destId="{084FC239-CF70-4291-B174-8AD3FF2088E0}" srcOrd="2" destOrd="0" parTransId="{04286938-CED9-4824-82EC-782C90EACD8F}" sibTransId="{30FA2AA1-D634-4811-944D-3CA011BD5836}"/>
    <dgm:cxn modelId="{BA4CE4BE-EF84-4639-BAD7-0F0F8FCDB849}" srcId="{AABAC53D-0A6E-4595-A885-D473170CFC41}" destId="{51310393-ACE8-40BE-B6F3-9E6CB41F241E}" srcOrd="8" destOrd="0" parTransId="{30AA5616-EBE4-4511-B526-FA5E55E94EC2}" sibTransId="{7F0AA575-22D5-47D2-AD9F-40432C39F366}"/>
    <dgm:cxn modelId="{9C3AA7CD-23D4-4DB1-9F55-D80D47836545}" type="presOf" srcId="{AABAC53D-0A6E-4595-A885-D473170CFC41}" destId="{DC4E3CF9-805A-484D-9A05-3FEAFA8ABB76}" srcOrd="0" destOrd="0" presId="urn:microsoft.com/office/officeart/2005/8/layout/radial6"/>
    <dgm:cxn modelId="{D68FE9CF-9DE6-45F5-BBAA-45914CF499A2}" type="presOf" srcId="{30FA2AA1-D634-4811-944D-3CA011BD5836}" destId="{72BE4DF1-C931-4AAB-BECA-7D6C91C809EB}" srcOrd="0" destOrd="0" presId="urn:microsoft.com/office/officeart/2005/8/layout/radial6"/>
    <dgm:cxn modelId="{51EADBD0-A4A8-4665-AF6E-D0B1E79B2CC0}" srcId="{AABAC53D-0A6E-4595-A885-D473170CFC41}" destId="{BF271C15-1B32-414A-BF56-836098E05537}" srcOrd="5" destOrd="0" parTransId="{0CB2FB32-63F3-43BA-BF84-A26293B4C8F1}" sibTransId="{2F7D1C74-22FA-4F35-9986-1DC4B5358C0D}"/>
    <dgm:cxn modelId="{71128EDA-7BA3-4E3D-806A-75E796A8C935}" srcId="{AABAC53D-0A6E-4595-A885-D473170CFC41}" destId="{236E7E38-18F6-4320-ADB4-F0C425966AF5}" srcOrd="6" destOrd="0" parTransId="{8EB9DD74-E16A-48E9-A958-8797BE053373}" sibTransId="{D2C65464-6CDD-43CA-B88C-E7238A20B7D6}"/>
    <dgm:cxn modelId="{871C87DC-AC31-44DF-B13F-EBF69EDE070D}" type="presOf" srcId="{084FC239-CF70-4291-B174-8AD3FF2088E0}" destId="{D97AE7E7-96A8-4604-B623-C3A27CF82966}" srcOrd="0" destOrd="0" presId="urn:microsoft.com/office/officeart/2005/8/layout/radial6"/>
    <dgm:cxn modelId="{E8FF2DF5-FBC5-4C83-8E5B-71CE2C4798D1}" type="presOf" srcId="{E8985E50-C136-48FC-8723-293047C77A37}" destId="{E737D9DD-DB06-40A3-B8E8-F736960D5B2F}" srcOrd="0" destOrd="0" presId="urn:microsoft.com/office/officeart/2005/8/layout/radial6"/>
    <dgm:cxn modelId="{3F0AE5F9-CD5D-48F1-B34D-A70BFF4910FC}" srcId="{AABAC53D-0A6E-4595-A885-D473170CFC41}" destId="{05317886-4B5A-4279-8A1E-82ADF589A048}" srcOrd="3" destOrd="0" parTransId="{2775A070-7CDE-4984-8EED-3A0E0864EBAE}" sibTransId="{A013D2B6-3601-41F7-AB0A-2C453AFFFBD9}"/>
    <dgm:cxn modelId="{D602DBFA-F797-4E72-916F-0FAC2B251E12}" type="presOf" srcId="{2F7D1C74-22FA-4F35-9986-1DC4B5358C0D}" destId="{8E11CB73-EA70-42EA-BB6F-717938A429C2}" srcOrd="0" destOrd="0" presId="urn:microsoft.com/office/officeart/2005/8/layout/radial6"/>
    <dgm:cxn modelId="{B80AB6FE-7C30-4361-AE32-6813C3F1703D}" type="presOf" srcId="{D2C65464-6CDD-43CA-B88C-E7238A20B7D6}" destId="{0A09F286-BD7F-4DEE-AD14-8138CE8F5DCD}" srcOrd="0" destOrd="0" presId="urn:microsoft.com/office/officeart/2005/8/layout/radial6"/>
    <dgm:cxn modelId="{EC1D12FB-BA11-4795-B73A-056BAF866677}" type="presParOf" srcId="{D613FEB3-F26A-40DD-BD4C-051EB1DBD63F}" destId="{DC4E3CF9-805A-484D-9A05-3FEAFA8ABB76}" srcOrd="0" destOrd="0" presId="urn:microsoft.com/office/officeart/2005/8/layout/radial6"/>
    <dgm:cxn modelId="{66EC7976-9B1C-40CE-A282-450A517E7385}" type="presParOf" srcId="{D613FEB3-F26A-40DD-BD4C-051EB1DBD63F}" destId="{9E9A0738-255A-4B42-A730-A7C386D951A2}" srcOrd="1" destOrd="0" presId="urn:microsoft.com/office/officeart/2005/8/layout/radial6"/>
    <dgm:cxn modelId="{35C5188E-1ED9-4703-8DA1-7409109A2E60}" type="presParOf" srcId="{D613FEB3-F26A-40DD-BD4C-051EB1DBD63F}" destId="{81D9522F-52B4-43F5-BC14-23CEA10F0716}" srcOrd="2" destOrd="0" presId="urn:microsoft.com/office/officeart/2005/8/layout/radial6"/>
    <dgm:cxn modelId="{0C405372-02C3-4B4B-BA77-910B26A41344}" type="presParOf" srcId="{D613FEB3-F26A-40DD-BD4C-051EB1DBD63F}" destId="{DFA21A43-0B00-4F2D-A106-702688FB8E01}" srcOrd="3" destOrd="0" presId="urn:microsoft.com/office/officeart/2005/8/layout/radial6"/>
    <dgm:cxn modelId="{C8FE258F-ED14-4EBB-8970-6D719AF3EE6A}" type="presParOf" srcId="{D613FEB3-F26A-40DD-BD4C-051EB1DBD63F}" destId="{E737D9DD-DB06-40A3-B8E8-F736960D5B2F}" srcOrd="4" destOrd="0" presId="urn:microsoft.com/office/officeart/2005/8/layout/radial6"/>
    <dgm:cxn modelId="{E7326B93-2A72-47C1-A2D7-9596FE44CEBD}" type="presParOf" srcId="{D613FEB3-F26A-40DD-BD4C-051EB1DBD63F}" destId="{5612BBE9-BB76-417A-98CB-ED2AA205D200}" srcOrd="5" destOrd="0" presId="urn:microsoft.com/office/officeart/2005/8/layout/radial6"/>
    <dgm:cxn modelId="{08A30296-FD3D-44D4-AEE7-07EF0C0759D2}" type="presParOf" srcId="{D613FEB3-F26A-40DD-BD4C-051EB1DBD63F}" destId="{7B6D58B3-BA17-4E38-A7B7-63EF16FF5B9F}" srcOrd="6" destOrd="0" presId="urn:microsoft.com/office/officeart/2005/8/layout/radial6"/>
    <dgm:cxn modelId="{0CA7FF82-2A46-4442-9355-AC789AE9D516}" type="presParOf" srcId="{D613FEB3-F26A-40DD-BD4C-051EB1DBD63F}" destId="{D97AE7E7-96A8-4604-B623-C3A27CF82966}" srcOrd="7" destOrd="0" presId="urn:microsoft.com/office/officeart/2005/8/layout/radial6"/>
    <dgm:cxn modelId="{E891B07A-5D8A-4D8C-810A-428CA7888C4A}" type="presParOf" srcId="{D613FEB3-F26A-40DD-BD4C-051EB1DBD63F}" destId="{3448BB0A-54E7-4117-A76F-E650EED46023}" srcOrd="8" destOrd="0" presId="urn:microsoft.com/office/officeart/2005/8/layout/radial6"/>
    <dgm:cxn modelId="{7940FB88-D2DE-41A6-A27F-B8DB81DD8370}" type="presParOf" srcId="{D613FEB3-F26A-40DD-BD4C-051EB1DBD63F}" destId="{72BE4DF1-C931-4AAB-BECA-7D6C91C809EB}" srcOrd="9" destOrd="0" presId="urn:microsoft.com/office/officeart/2005/8/layout/radial6"/>
    <dgm:cxn modelId="{6A3B6C24-E323-4D48-AE4F-122D12F43A4C}" type="presParOf" srcId="{D613FEB3-F26A-40DD-BD4C-051EB1DBD63F}" destId="{17FAAB13-94CE-4C19-8389-4C410923AF67}" srcOrd="10" destOrd="0" presId="urn:microsoft.com/office/officeart/2005/8/layout/radial6"/>
    <dgm:cxn modelId="{1673F922-F747-4FC5-9AFF-39C5FBCE8ABF}" type="presParOf" srcId="{D613FEB3-F26A-40DD-BD4C-051EB1DBD63F}" destId="{B1B0B97B-9761-4736-AF07-6411E2FAFAD9}" srcOrd="11" destOrd="0" presId="urn:microsoft.com/office/officeart/2005/8/layout/radial6"/>
    <dgm:cxn modelId="{3FB903D6-0DEB-4855-BDBD-FA358C2D656C}" type="presParOf" srcId="{D613FEB3-F26A-40DD-BD4C-051EB1DBD63F}" destId="{98E93008-70BE-4FBD-96D6-5A436FB87ED5}" srcOrd="12" destOrd="0" presId="urn:microsoft.com/office/officeart/2005/8/layout/radial6"/>
    <dgm:cxn modelId="{B9F7CF7F-F64B-47E7-B495-E488589CF323}" type="presParOf" srcId="{D613FEB3-F26A-40DD-BD4C-051EB1DBD63F}" destId="{4AF63893-9EDF-4225-8E61-4EBB259F326C}" srcOrd="13" destOrd="0" presId="urn:microsoft.com/office/officeart/2005/8/layout/radial6"/>
    <dgm:cxn modelId="{00F9A49C-8252-4B45-A52E-E6289C875CE1}" type="presParOf" srcId="{D613FEB3-F26A-40DD-BD4C-051EB1DBD63F}" destId="{C8156C36-FFC3-40C0-AA60-710F75AE1402}" srcOrd="14" destOrd="0" presId="urn:microsoft.com/office/officeart/2005/8/layout/radial6"/>
    <dgm:cxn modelId="{3FADCA7B-5872-4228-8543-B09ECA3EB245}" type="presParOf" srcId="{D613FEB3-F26A-40DD-BD4C-051EB1DBD63F}" destId="{46AC18DA-41F8-492C-97D9-6FED2A9293A0}" srcOrd="15" destOrd="0" presId="urn:microsoft.com/office/officeart/2005/8/layout/radial6"/>
    <dgm:cxn modelId="{6CB743D6-047D-4F5A-940B-6B783CBF2561}" type="presParOf" srcId="{D613FEB3-F26A-40DD-BD4C-051EB1DBD63F}" destId="{D525EAB8-E6EE-45EC-A2FA-A3D4D37EEDCB}" srcOrd="16" destOrd="0" presId="urn:microsoft.com/office/officeart/2005/8/layout/radial6"/>
    <dgm:cxn modelId="{6480FE2E-15D7-4628-ACD3-A38F6CE59B5B}" type="presParOf" srcId="{D613FEB3-F26A-40DD-BD4C-051EB1DBD63F}" destId="{FA19BFE2-FFEE-4D36-B57F-0E73BB4882E1}" srcOrd="17" destOrd="0" presId="urn:microsoft.com/office/officeart/2005/8/layout/radial6"/>
    <dgm:cxn modelId="{197830AE-47CE-405D-BC56-375AFE7037A6}" type="presParOf" srcId="{D613FEB3-F26A-40DD-BD4C-051EB1DBD63F}" destId="{8E11CB73-EA70-42EA-BB6F-717938A429C2}" srcOrd="18" destOrd="0" presId="urn:microsoft.com/office/officeart/2005/8/layout/radial6"/>
    <dgm:cxn modelId="{3BE5D120-E344-41CB-AFE0-80BE480637FA}" type="presParOf" srcId="{D613FEB3-F26A-40DD-BD4C-051EB1DBD63F}" destId="{239C57D8-028A-468A-AE6E-6B21EF81B326}" srcOrd="19" destOrd="0" presId="urn:microsoft.com/office/officeart/2005/8/layout/radial6"/>
    <dgm:cxn modelId="{D53DA00D-03EA-4C82-B89C-5B6141906719}" type="presParOf" srcId="{D613FEB3-F26A-40DD-BD4C-051EB1DBD63F}" destId="{54CE334D-022B-4E62-95DB-86C0CF688208}" srcOrd="20" destOrd="0" presId="urn:microsoft.com/office/officeart/2005/8/layout/radial6"/>
    <dgm:cxn modelId="{3852B1F9-A12E-471F-94D0-E91972216129}" type="presParOf" srcId="{D613FEB3-F26A-40DD-BD4C-051EB1DBD63F}" destId="{0A09F286-BD7F-4DEE-AD14-8138CE8F5DCD}" srcOrd="21" destOrd="0" presId="urn:microsoft.com/office/officeart/2005/8/layout/radial6"/>
    <dgm:cxn modelId="{227AF97D-1513-46A7-86B3-DC60E743A00B}" type="presParOf" srcId="{D613FEB3-F26A-40DD-BD4C-051EB1DBD63F}" destId="{4F1B81EF-5134-45EC-BB4F-164BED841E7B}" srcOrd="22" destOrd="0" presId="urn:microsoft.com/office/officeart/2005/8/layout/radial6"/>
    <dgm:cxn modelId="{06808897-CD53-4F43-A3C6-C6EA743FCB4D}" type="presParOf" srcId="{D613FEB3-F26A-40DD-BD4C-051EB1DBD63F}" destId="{0EEE00E6-C281-4FA3-A0AF-EA623EE1C0C4}" srcOrd="23" destOrd="0" presId="urn:microsoft.com/office/officeart/2005/8/layout/radial6"/>
    <dgm:cxn modelId="{477605CC-074D-4502-AFB7-5A9D7CE938D1}" type="presParOf" srcId="{D613FEB3-F26A-40DD-BD4C-051EB1DBD63F}" destId="{C092B560-E274-4F37-916E-E43CF3879861}" srcOrd="24" destOrd="0" presId="urn:microsoft.com/office/officeart/2005/8/layout/radial6"/>
    <dgm:cxn modelId="{0F241D6D-DAB5-4ADB-A8F5-86D1FC0B0F25}" type="presParOf" srcId="{D613FEB3-F26A-40DD-BD4C-051EB1DBD63F}" destId="{864F7C00-CCFB-4E45-9CE4-0D5F0EC3DA2C}" srcOrd="25" destOrd="0" presId="urn:microsoft.com/office/officeart/2005/8/layout/radial6"/>
    <dgm:cxn modelId="{F9E9D8B1-07E1-418F-8C70-7417FFEDCB73}" type="presParOf" srcId="{D613FEB3-F26A-40DD-BD4C-051EB1DBD63F}" destId="{B959F3C9-DDE5-4B84-9F7B-2CDE150C0AE0}" srcOrd="26" destOrd="0" presId="urn:microsoft.com/office/officeart/2005/8/layout/radial6"/>
    <dgm:cxn modelId="{0B98C0C8-82AD-4339-9114-8ACFC5CABB16}" type="presParOf" srcId="{D613FEB3-F26A-40DD-BD4C-051EB1DBD63F}" destId="{8C91AC9E-0D5F-4C46-A68F-89DD6CB0A352}" srcOrd="27"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91AC9E-0D5F-4C46-A68F-89DD6CB0A352}">
      <dsp:nvSpPr>
        <dsp:cNvPr id="0" name=""/>
        <dsp:cNvSpPr/>
      </dsp:nvSpPr>
      <dsp:spPr>
        <a:xfrm>
          <a:off x="1163917" y="487223"/>
          <a:ext cx="5158949" cy="5158949"/>
        </a:xfrm>
        <a:prstGeom prst="blockArc">
          <a:avLst>
            <a:gd name="adj1" fmla="val 13428791"/>
            <a:gd name="adj2" fmla="val 16687961"/>
            <a:gd name="adj3" fmla="val 305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092B560-E274-4F37-916E-E43CF3879861}">
      <dsp:nvSpPr>
        <dsp:cNvPr id="0" name=""/>
        <dsp:cNvSpPr/>
      </dsp:nvSpPr>
      <dsp:spPr>
        <a:xfrm>
          <a:off x="1634337" y="-200504"/>
          <a:ext cx="5158949" cy="5158949"/>
        </a:xfrm>
        <a:prstGeom prst="blockArc">
          <a:avLst>
            <a:gd name="adj1" fmla="val 10244143"/>
            <a:gd name="adj2" fmla="val 12295960"/>
            <a:gd name="adj3" fmla="val 305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A09F286-BD7F-4DEE-AD14-8138CE8F5DCD}">
      <dsp:nvSpPr>
        <dsp:cNvPr id="0" name=""/>
        <dsp:cNvSpPr/>
      </dsp:nvSpPr>
      <dsp:spPr>
        <a:xfrm>
          <a:off x="1600202" y="789092"/>
          <a:ext cx="5158949" cy="5158949"/>
        </a:xfrm>
        <a:prstGeom prst="blockArc">
          <a:avLst>
            <a:gd name="adj1" fmla="val 9474535"/>
            <a:gd name="adj2" fmla="val 11592925"/>
            <a:gd name="adj3" fmla="val 305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E11CB73-EA70-42EA-BB6F-717938A429C2}">
      <dsp:nvSpPr>
        <dsp:cNvPr id="0" name=""/>
        <dsp:cNvSpPr/>
      </dsp:nvSpPr>
      <dsp:spPr>
        <a:xfrm>
          <a:off x="1529323" y="630291"/>
          <a:ext cx="5158949" cy="5158949"/>
        </a:xfrm>
        <a:prstGeom prst="blockArc">
          <a:avLst>
            <a:gd name="adj1" fmla="val 7001595"/>
            <a:gd name="adj2" fmla="val 9239125"/>
            <a:gd name="adj3" fmla="val 305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6AC18DA-41F8-492C-97D9-6FED2A9293A0}">
      <dsp:nvSpPr>
        <dsp:cNvPr id="0" name=""/>
        <dsp:cNvSpPr/>
      </dsp:nvSpPr>
      <dsp:spPr>
        <a:xfrm>
          <a:off x="1461946" y="597648"/>
          <a:ext cx="5158949" cy="5158949"/>
        </a:xfrm>
        <a:prstGeom prst="blockArc">
          <a:avLst>
            <a:gd name="adj1" fmla="val 3899737"/>
            <a:gd name="adj2" fmla="val 6900263"/>
            <a:gd name="adj3" fmla="val 305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8E93008-70BE-4FBD-96D6-5A436FB87ED5}">
      <dsp:nvSpPr>
        <dsp:cNvPr id="0" name=""/>
        <dsp:cNvSpPr/>
      </dsp:nvSpPr>
      <dsp:spPr>
        <a:xfrm>
          <a:off x="1698546" y="501466"/>
          <a:ext cx="5158949" cy="5158949"/>
        </a:xfrm>
        <a:prstGeom prst="blockArc">
          <a:avLst>
            <a:gd name="adj1" fmla="val 1891789"/>
            <a:gd name="adj2" fmla="val 4245552"/>
            <a:gd name="adj3" fmla="val 305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2BE4DF1-C931-4AAB-BECA-7D6C91C809EB}">
      <dsp:nvSpPr>
        <dsp:cNvPr id="0" name=""/>
        <dsp:cNvSpPr/>
      </dsp:nvSpPr>
      <dsp:spPr>
        <a:xfrm>
          <a:off x="1612192" y="653756"/>
          <a:ext cx="5158949" cy="5158949"/>
        </a:xfrm>
        <a:prstGeom prst="blockArc">
          <a:avLst>
            <a:gd name="adj1" fmla="val 21046508"/>
            <a:gd name="adj2" fmla="val 1654798"/>
            <a:gd name="adj3" fmla="val 305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B6D58B3-BA17-4E38-A7B7-63EF16FF5B9F}">
      <dsp:nvSpPr>
        <dsp:cNvPr id="0" name=""/>
        <dsp:cNvSpPr/>
      </dsp:nvSpPr>
      <dsp:spPr>
        <a:xfrm>
          <a:off x="1623215" y="-223497"/>
          <a:ext cx="5158949" cy="5158949"/>
        </a:xfrm>
        <a:prstGeom prst="blockArc">
          <a:avLst>
            <a:gd name="adj1" fmla="val 20112144"/>
            <a:gd name="adj2" fmla="val 639886"/>
            <a:gd name="adj3" fmla="val 305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FA21A43-0B00-4F2D-A106-702688FB8E01}">
      <dsp:nvSpPr>
        <dsp:cNvPr id="0" name=""/>
        <dsp:cNvSpPr/>
      </dsp:nvSpPr>
      <dsp:spPr>
        <a:xfrm>
          <a:off x="2078701" y="451290"/>
          <a:ext cx="5158949" cy="5158949"/>
        </a:xfrm>
        <a:prstGeom prst="blockArc">
          <a:avLst>
            <a:gd name="adj1" fmla="val 15442103"/>
            <a:gd name="adj2" fmla="val 19005505"/>
            <a:gd name="adj3" fmla="val 305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C4E3CF9-805A-484D-9A05-3FEAFA8ABB76}">
      <dsp:nvSpPr>
        <dsp:cNvPr id="0" name=""/>
        <dsp:cNvSpPr/>
      </dsp:nvSpPr>
      <dsp:spPr>
        <a:xfrm>
          <a:off x="2952230" y="1861129"/>
          <a:ext cx="2408959" cy="2258721"/>
        </a:xfrm>
        <a:prstGeom prst="ellipse">
          <a:avLst/>
        </a:prstGeom>
        <a:gradFill flip="none" rotWithShape="0">
          <a:gsLst>
            <a:gs pos="0">
              <a:srgbClr val="C74561">
                <a:shade val="30000"/>
                <a:satMod val="115000"/>
              </a:srgbClr>
            </a:gs>
            <a:gs pos="50000">
              <a:srgbClr val="C74561">
                <a:shade val="67500"/>
                <a:satMod val="115000"/>
              </a:srgbClr>
            </a:gs>
            <a:gs pos="100000">
              <a:srgbClr val="C74561">
                <a:shade val="100000"/>
                <a:satMod val="115000"/>
              </a:srgbClr>
            </a:gs>
          </a:gsLst>
          <a:lin ang="54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1590" rIns="0" bIns="21590" numCol="1" spcCol="1270" anchor="ctr" anchorCtr="0">
          <a:noAutofit/>
        </a:bodyPr>
        <a:lstStyle/>
        <a:p>
          <a:pPr marL="0" lvl="0" indent="0" algn="ctr" defTabSz="755650">
            <a:lnSpc>
              <a:spcPct val="90000"/>
            </a:lnSpc>
            <a:spcBef>
              <a:spcPct val="0"/>
            </a:spcBef>
            <a:spcAft>
              <a:spcPct val="35000"/>
            </a:spcAft>
            <a:buNone/>
          </a:pPr>
          <a:r>
            <a:rPr lang="en-GB" sz="1700" kern="1200">
              <a:latin typeface="Arial" panose="020B0604020202020204" pitchFamily="34" charset="0"/>
              <a:cs typeface="Arial" panose="020B0604020202020204" pitchFamily="34" charset="0"/>
            </a:rPr>
            <a:t>Principles for incorporating human factors into learning investigations</a:t>
          </a:r>
        </a:p>
      </dsp:txBody>
      <dsp:txXfrm>
        <a:off x="3305014" y="2191911"/>
        <a:ext cx="1703391" cy="1597157"/>
      </dsp:txXfrm>
    </dsp:sp>
    <dsp:sp modelId="{9E9A0738-255A-4B42-A730-A7C386D951A2}">
      <dsp:nvSpPr>
        <dsp:cNvPr id="0" name=""/>
        <dsp:cNvSpPr/>
      </dsp:nvSpPr>
      <dsp:spPr>
        <a:xfrm>
          <a:off x="3122243" y="-51835"/>
          <a:ext cx="1960951" cy="1208106"/>
        </a:xfrm>
        <a:prstGeom prst="ellipse">
          <a:avLst/>
        </a:prstGeom>
        <a:solidFill>
          <a:srgbClr val="43B6C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a:latin typeface="Arial" panose="020B0604020202020204" pitchFamily="34" charset="0"/>
              <a:cs typeface="Arial" panose="020B0604020202020204" pitchFamily="34" charset="0"/>
            </a:rPr>
            <a:t>Accept a broad range of types and standards of evidence</a:t>
          </a:r>
        </a:p>
      </dsp:txBody>
      <dsp:txXfrm>
        <a:off x="3409418" y="125088"/>
        <a:ext cx="1386601" cy="854260"/>
      </dsp:txXfrm>
    </dsp:sp>
    <dsp:sp modelId="{E737D9DD-DB06-40A3-B8E8-F736960D5B2F}">
      <dsp:nvSpPr>
        <dsp:cNvPr id="0" name=""/>
        <dsp:cNvSpPr/>
      </dsp:nvSpPr>
      <dsp:spPr>
        <a:xfrm>
          <a:off x="5183152" y="630095"/>
          <a:ext cx="2650721" cy="1321119"/>
        </a:xfrm>
        <a:prstGeom prst="ellipse">
          <a:avLst/>
        </a:prstGeom>
        <a:solidFill>
          <a:srgbClr val="43B6C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a:latin typeface="Arial" panose="020B0604020202020204" pitchFamily="34" charset="0"/>
              <a:cs typeface="Arial" panose="020B0604020202020204" pitchFamily="34" charset="0"/>
            </a:rPr>
            <a:t>Seek oportunities for learning beyond actual loss events</a:t>
          </a:r>
        </a:p>
      </dsp:txBody>
      <dsp:txXfrm>
        <a:off x="5571341" y="823568"/>
        <a:ext cx="1874343" cy="934173"/>
      </dsp:txXfrm>
    </dsp:sp>
    <dsp:sp modelId="{D97AE7E7-96A8-4604-B623-C3A27CF82966}">
      <dsp:nvSpPr>
        <dsp:cNvPr id="0" name=""/>
        <dsp:cNvSpPr/>
      </dsp:nvSpPr>
      <dsp:spPr>
        <a:xfrm>
          <a:off x="5645317" y="2178088"/>
          <a:ext cx="2107047" cy="1295904"/>
        </a:xfrm>
        <a:prstGeom prst="ellipse">
          <a:avLst/>
        </a:prstGeom>
        <a:solidFill>
          <a:srgbClr val="43B6C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a:latin typeface="Arial" panose="020B0604020202020204" pitchFamily="34" charset="0"/>
              <a:cs typeface="Arial" panose="020B0604020202020204" pitchFamily="34" charset="0"/>
            </a:rPr>
            <a:t>Avoid searching for blame</a:t>
          </a:r>
        </a:p>
      </dsp:txBody>
      <dsp:txXfrm>
        <a:off x="5953887" y="2367869"/>
        <a:ext cx="1489907" cy="916342"/>
      </dsp:txXfrm>
    </dsp:sp>
    <dsp:sp modelId="{17FAAB13-94CE-4C19-8389-4C410923AF67}">
      <dsp:nvSpPr>
        <dsp:cNvPr id="0" name=""/>
        <dsp:cNvSpPr/>
      </dsp:nvSpPr>
      <dsp:spPr>
        <a:xfrm>
          <a:off x="5338270" y="3783307"/>
          <a:ext cx="2209573" cy="1251841"/>
        </a:xfrm>
        <a:prstGeom prst="ellipse">
          <a:avLst/>
        </a:prstGeom>
        <a:solidFill>
          <a:srgbClr val="43B6C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a:latin typeface="Arial" panose="020B0604020202020204" pitchFamily="34" charset="0"/>
              <a:cs typeface="Arial" panose="020B0604020202020204" pitchFamily="34" charset="0"/>
            </a:rPr>
            <a:t>Adopt a systemic approach</a:t>
          </a:r>
        </a:p>
      </dsp:txBody>
      <dsp:txXfrm>
        <a:off x="5661854" y="3966635"/>
        <a:ext cx="1562405" cy="885185"/>
      </dsp:txXfrm>
    </dsp:sp>
    <dsp:sp modelId="{4AF63893-9EDF-4225-8E61-4EBB259F326C}">
      <dsp:nvSpPr>
        <dsp:cNvPr id="0" name=""/>
        <dsp:cNvSpPr/>
      </dsp:nvSpPr>
      <dsp:spPr>
        <a:xfrm>
          <a:off x="4058991" y="4878281"/>
          <a:ext cx="2112132" cy="1201608"/>
        </a:xfrm>
        <a:prstGeom prst="ellipse">
          <a:avLst/>
        </a:prstGeom>
        <a:solidFill>
          <a:srgbClr val="43B6C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a:latin typeface="Arial" panose="020B0604020202020204" pitchFamily="34" charset="0"/>
              <a:cs typeface="Arial" panose="020B0604020202020204" pitchFamily="34" charset="0"/>
            </a:rPr>
            <a:t>Identify &amp; understand both situational &amp; contextual factors</a:t>
          </a:r>
        </a:p>
      </dsp:txBody>
      <dsp:txXfrm>
        <a:off x="4368306" y="5054252"/>
        <a:ext cx="1493502" cy="849666"/>
      </dsp:txXfrm>
    </dsp:sp>
    <dsp:sp modelId="{D525EAB8-E6EE-45EC-A2FA-A3D4D37EEDCB}">
      <dsp:nvSpPr>
        <dsp:cNvPr id="0" name=""/>
        <dsp:cNvSpPr/>
      </dsp:nvSpPr>
      <dsp:spPr>
        <a:xfrm>
          <a:off x="1919082" y="4880095"/>
          <a:ext cx="2097404" cy="1197981"/>
        </a:xfrm>
        <a:prstGeom prst="ellipse">
          <a:avLst/>
        </a:prstGeom>
        <a:solidFill>
          <a:srgbClr val="43B6C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a:latin typeface="Arial" panose="020B0604020202020204" pitchFamily="34" charset="0"/>
              <a:cs typeface="Arial" panose="020B0604020202020204" pitchFamily="34" charset="0"/>
            </a:rPr>
            <a:t>Recognise the potential for difference between the way work is imagingined &amp; the way work is done</a:t>
          </a:r>
        </a:p>
      </dsp:txBody>
      <dsp:txXfrm>
        <a:off x="2226240" y="5055535"/>
        <a:ext cx="1483088" cy="847101"/>
      </dsp:txXfrm>
    </dsp:sp>
    <dsp:sp modelId="{239C57D8-028A-468A-AE6E-6B21EF81B326}">
      <dsp:nvSpPr>
        <dsp:cNvPr id="0" name=""/>
        <dsp:cNvSpPr/>
      </dsp:nvSpPr>
      <dsp:spPr>
        <a:xfrm>
          <a:off x="743389" y="3750066"/>
          <a:ext cx="2165466" cy="1147507"/>
        </a:xfrm>
        <a:prstGeom prst="ellipse">
          <a:avLst/>
        </a:prstGeom>
        <a:solidFill>
          <a:srgbClr val="43B6C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a:latin typeface="Arial" panose="020B0604020202020204" pitchFamily="34" charset="0"/>
              <a:cs typeface="Arial" panose="020B0604020202020204" pitchFamily="34" charset="0"/>
            </a:rPr>
            <a:t>Accept that learning means changing</a:t>
          </a:r>
        </a:p>
      </dsp:txBody>
      <dsp:txXfrm>
        <a:off x="1060514" y="3918115"/>
        <a:ext cx="1531216" cy="811409"/>
      </dsp:txXfrm>
    </dsp:sp>
    <dsp:sp modelId="{4F1B81EF-5134-45EC-BB4F-164BED841E7B}">
      <dsp:nvSpPr>
        <dsp:cNvPr id="0" name=""/>
        <dsp:cNvSpPr/>
      </dsp:nvSpPr>
      <dsp:spPr>
        <a:xfrm>
          <a:off x="511051" y="2123183"/>
          <a:ext cx="2391733" cy="1329404"/>
        </a:xfrm>
        <a:prstGeom prst="ellipse">
          <a:avLst/>
        </a:prstGeom>
        <a:solidFill>
          <a:srgbClr val="43B6C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a:latin typeface="Arial" panose="020B0604020202020204" pitchFamily="34" charset="0"/>
              <a:cs typeface="Arial" panose="020B0604020202020204" pitchFamily="34" charset="0"/>
            </a:rPr>
            <a:t>Understand</a:t>
          </a:r>
          <a:r>
            <a:rPr lang="en-GB" sz="1300" kern="1200" baseline="0">
              <a:latin typeface="Arial" panose="020B0604020202020204" pitchFamily="34" charset="0"/>
              <a:cs typeface="Arial" panose="020B0604020202020204" pitchFamily="34" charset="0"/>
            </a:rPr>
            <a:t> learning will only last if change is embedded in a culture of learning &amp; continous improvement</a:t>
          </a:r>
          <a:endParaRPr lang="en-GB" sz="1300" kern="1200">
            <a:latin typeface="Arial" panose="020B0604020202020204" pitchFamily="34" charset="0"/>
            <a:cs typeface="Arial" panose="020B0604020202020204" pitchFamily="34" charset="0"/>
          </a:endParaRPr>
        </a:p>
      </dsp:txBody>
      <dsp:txXfrm>
        <a:off x="861312" y="2317870"/>
        <a:ext cx="1691211" cy="940030"/>
      </dsp:txXfrm>
    </dsp:sp>
    <dsp:sp modelId="{864F7C00-CCFB-4E45-9CE4-0D5F0EC3DA2C}">
      <dsp:nvSpPr>
        <dsp:cNvPr id="0" name=""/>
        <dsp:cNvSpPr/>
      </dsp:nvSpPr>
      <dsp:spPr>
        <a:xfrm>
          <a:off x="648212" y="694633"/>
          <a:ext cx="2524591" cy="1227163"/>
        </a:xfrm>
        <a:prstGeom prst="ellipse">
          <a:avLst/>
        </a:prstGeom>
        <a:solidFill>
          <a:srgbClr val="43B6C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a:latin typeface="Arial" panose="020B0604020202020204" pitchFamily="34" charset="0"/>
              <a:cs typeface="Arial" panose="020B0604020202020204" pitchFamily="34" charset="0"/>
            </a:rPr>
            <a:t>Do not confuse recommendations with solutions</a:t>
          </a:r>
        </a:p>
      </dsp:txBody>
      <dsp:txXfrm>
        <a:off x="1017930" y="874347"/>
        <a:ext cx="1785155" cy="867735"/>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3DD8C4-3216-46CB-9576-E0A9D352BB70}" type="datetimeFigureOut">
              <a:rPr lang="en-GB" smtClean="0"/>
              <a:t>25/07/2024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3AA04B-8057-4505-A985-8BF19D252A6A}" type="slidenum">
              <a:rPr lang="en-GB" smtClean="0"/>
              <a:t>‹#›</a:t>
            </a:fld>
            <a:endParaRPr lang="en-GB"/>
          </a:p>
        </p:txBody>
      </p:sp>
    </p:spTree>
    <p:extLst>
      <p:ext uri="{BB962C8B-B14F-4D97-AF65-F5344CB8AC3E}">
        <p14:creationId xmlns:p14="http://schemas.microsoft.com/office/powerpoint/2010/main" val="21331883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D3534-573B-3252-D995-11712D8E5E0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229D4A7-0F7E-2341-A679-8F6FA7B28B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7B6B7A4-7E92-BDE2-2576-28DAED999CC2}"/>
              </a:ext>
            </a:extLst>
          </p:cNvPr>
          <p:cNvSpPr>
            <a:spLocks noGrp="1"/>
          </p:cNvSpPr>
          <p:nvPr>
            <p:ph type="dt" sz="half" idx="10"/>
          </p:nvPr>
        </p:nvSpPr>
        <p:spPr/>
        <p:txBody>
          <a:bodyPr/>
          <a:lstStyle/>
          <a:p>
            <a:fld id="{78E6D7E5-D22D-4CAB-8768-87F32E8FA37B}" type="datetimeFigureOut">
              <a:rPr lang="en-GB" smtClean="0"/>
              <a:t>25/07/2024</a:t>
            </a:fld>
            <a:endParaRPr lang="en-GB"/>
          </a:p>
        </p:txBody>
      </p:sp>
      <p:sp>
        <p:nvSpPr>
          <p:cNvPr id="5" name="Footer Placeholder 4">
            <a:extLst>
              <a:ext uri="{FF2B5EF4-FFF2-40B4-BE49-F238E27FC236}">
                <a16:creationId xmlns:a16="http://schemas.microsoft.com/office/drawing/2014/main" id="{ED9306EB-856A-61D8-AD0B-8D40F3C71A0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56E906F-7EF4-C5AD-931F-D117F048B336}"/>
              </a:ext>
            </a:extLst>
          </p:cNvPr>
          <p:cNvSpPr>
            <a:spLocks noGrp="1"/>
          </p:cNvSpPr>
          <p:nvPr>
            <p:ph type="sldNum" sz="quarter" idx="12"/>
          </p:nvPr>
        </p:nvSpPr>
        <p:spPr/>
        <p:txBody>
          <a:bodyPr/>
          <a:lstStyle/>
          <a:p>
            <a:fld id="{A0F73229-466C-4252-9CFC-04C76D16B309}" type="slidenum">
              <a:rPr lang="en-GB" smtClean="0"/>
              <a:t>‹#›</a:t>
            </a:fld>
            <a:endParaRPr lang="en-GB"/>
          </a:p>
        </p:txBody>
      </p:sp>
    </p:spTree>
    <p:extLst>
      <p:ext uri="{BB962C8B-B14F-4D97-AF65-F5344CB8AC3E}">
        <p14:creationId xmlns:p14="http://schemas.microsoft.com/office/powerpoint/2010/main" val="262699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002DC-BB8F-738B-710D-E8FFB769908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C21084A-C09A-9664-8DA3-2228681C435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EDC114A-8C86-449D-3E4C-C15E18574ABF}"/>
              </a:ext>
            </a:extLst>
          </p:cNvPr>
          <p:cNvSpPr>
            <a:spLocks noGrp="1"/>
          </p:cNvSpPr>
          <p:nvPr>
            <p:ph type="dt" sz="half" idx="10"/>
          </p:nvPr>
        </p:nvSpPr>
        <p:spPr/>
        <p:txBody>
          <a:bodyPr/>
          <a:lstStyle/>
          <a:p>
            <a:fld id="{78E6D7E5-D22D-4CAB-8768-87F32E8FA37B}" type="datetimeFigureOut">
              <a:rPr lang="en-GB" smtClean="0"/>
              <a:t>25/07/2024</a:t>
            </a:fld>
            <a:endParaRPr lang="en-GB"/>
          </a:p>
        </p:txBody>
      </p:sp>
      <p:sp>
        <p:nvSpPr>
          <p:cNvPr id="5" name="Footer Placeholder 4">
            <a:extLst>
              <a:ext uri="{FF2B5EF4-FFF2-40B4-BE49-F238E27FC236}">
                <a16:creationId xmlns:a16="http://schemas.microsoft.com/office/drawing/2014/main" id="{4E70A183-891D-916D-633B-1B905670835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22B747A-7889-EDE4-973A-D7824DB5AFCD}"/>
              </a:ext>
            </a:extLst>
          </p:cNvPr>
          <p:cNvSpPr>
            <a:spLocks noGrp="1"/>
          </p:cNvSpPr>
          <p:nvPr>
            <p:ph type="sldNum" sz="quarter" idx="12"/>
          </p:nvPr>
        </p:nvSpPr>
        <p:spPr/>
        <p:txBody>
          <a:bodyPr/>
          <a:lstStyle/>
          <a:p>
            <a:fld id="{A0F73229-466C-4252-9CFC-04C76D16B309}" type="slidenum">
              <a:rPr lang="en-GB" smtClean="0"/>
              <a:t>‹#›</a:t>
            </a:fld>
            <a:endParaRPr lang="en-GB"/>
          </a:p>
        </p:txBody>
      </p:sp>
    </p:spTree>
    <p:extLst>
      <p:ext uri="{BB962C8B-B14F-4D97-AF65-F5344CB8AC3E}">
        <p14:creationId xmlns:p14="http://schemas.microsoft.com/office/powerpoint/2010/main" val="2174402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4FACD03-DFE8-E5D8-7BA9-26294235E42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29E165D-DBE6-06C5-DBC5-46500F39616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C6DE956-5AC7-71DD-7767-7412CC09AB6D}"/>
              </a:ext>
            </a:extLst>
          </p:cNvPr>
          <p:cNvSpPr>
            <a:spLocks noGrp="1"/>
          </p:cNvSpPr>
          <p:nvPr>
            <p:ph type="dt" sz="half" idx="10"/>
          </p:nvPr>
        </p:nvSpPr>
        <p:spPr/>
        <p:txBody>
          <a:bodyPr/>
          <a:lstStyle/>
          <a:p>
            <a:fld id="{78E6D7E5-D22D-4CAB-8768-87F32E8FA37B}" type="datetimeFigureOut">
              <a:rPr lang="en-GB" smtClean="0"/>
              <a:t>25/07/2024</a:t>
            </a:fld>
            <a:endParaRPr lang="en-GB"/>
          </a:p>
        </p:txBody>
      </p:sp>
      <p:sp>
        <p:nvSpPr>
          <p:cNvPr id="5" name="Footer Placeholder 4">
            <a:extLst>
              <a:ext uri="{FF2B5EF4-FFF2-40B4-BE49-F238E27FC236}">
                <a16:creationId xmlns:a16="http://schemas.microsoft.com/office/drawing/2014/main" id="{256AFD46-8C17-B421-5C8B-7B8FCA8070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97777F-27F2-7447-8453-E6D11F200C04}"/>
              </a:ext>
            </a:extLst>
          </p:cNvPr>
          <p:cNvSpPr>
            <a:spLocks noGrp="1"/>
          </p:cNvSpPr>
          <p:nvPr>
            <p:ph type="sldNum" sz="quarter" idx="12"/>
          </p:nvPr>
        </p:nvSpPr>
        <p:spPr/>
        <p:txBody>
          <a:bodyPr/>
          <a:lstStyle/>
          <a:p>
            <a:fld id="{A0F73229-466C-4252-9CFC-04C76D16B309}" type="slidenum">
              <a:rPr lang="en-GB" smtClean="0"/>
              <a:t>‹#›</a:t>
            </a:fld>
            <a:endParaRPr lang="en-GB"/>
          </a:p>
        </p:txBody>
      </p:sp>
    </p:spTree>
    <p:extLst>
      <p:ext uri="{BB962C8B-B14F-4D97-AF65-F5344CB8AC3E}">
        <p14:creationId xmlns:p14="http://schemas.microsoft.com/office/powerpoint/2010/main" val="3498960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586C1-3567-DE68-F74D-6DB2E8ED1B6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4574B9-2B7B-BC78-7A2A-E8CA1591902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B68E59-0791-9993-FD5A-4BE255C7432D}"/>
              </a:ext>
            </a:extLst>
          </p:cNvPr>
          <p:cNvSpPr>
            <a:spLocks noGrp="1"/>
          </p:cNvSpPr>
          <p:nvPr>
            <p:ph type="dt" sz="half" idx="10"/>
          </p:nvPr>
        </p:nvSpPr>
        <p:spPr/>
        <p:txBody>
          <a:bodyPr/>
          <a:lstStyle/>
          <a:p>
            <a:fld id="{78E6D7E5-D22D-4CAB-8768-87F32E8FA37B}" type="datetimeFigureOut">
              <a:rPr lang="en-GB" smtClean="0"/>
              <a:t>25/07/2024</a:t>
            </a:fld>
            <a:endParaRPr lang="en-GB"/>
          </a:p>
        </p:txBody>
      </p:sp>
      <p:sp>
        <p:nvSpPr>
          <p:cNvPr id="5" name="Footer Placeholder 4">
            <a:extLst>
              <a:ext uri="{FF2B5EF4-FFF2-40B4-BE49-F238E27FC236}">
                <a16:creationId xmlns:a16="http://schemas.microsoft.com/office/drawing/2014/main" id="{2EB7D395-38C8-B902-BFE9-BFF9C3B3C7C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D4E3ED4-1533-868A-5FA8-EAE7BB5D20F7}"/>
              </a:ext>
            </a:extLst>
          </p:cNvPr>
          <p:cNvSpPr>
            <a:spLocks noGrp="1"/>
          </p:cNvSpPr>
          <p:nvPr>
            <p:ph type="sldNum" sz="quarter" idx="12"/>
          </p:nvPr>
        </p:nvSpPr>
        <p:spPr/>
        <p:txBody>
          <a:bodyPr/>
          <a:lstStyle/>
          <a:p>
            <a:fld id="{A0F73229-466C-4252-9CFC-04C76D16B309}" type="slidenum">
              <a:rPr lang="en-GB" smtClean="0"/>
              <a:t>‹#›</a:t>
            </a:fld>
            <a:endParaRPr lang="en-GB"/>
          </a:p>
        </p:txBody>
      </p:sp>
    </p:spTree>
    <p:extLst>
      <p:ext uri="{BB962C8B-B14F-4D97-AF65-F5344CB8AC3E}">
        <p14:creationId xmlns:p14="http://schemas.microsoft.com/office/powerpoint/2010/main" val="3559332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82502-1F2F-7EAE-7C56-F2C1D55547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48023C7-78D5-1FC0-0D53-64D80AE6418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A40031A-3D83-2B99-1718-88DBAC08780D}"/>
              </a:ext>
            </a:extLst>
          </p:cNvPr>
          <p:cNvSpPr>
            <a:spLocks noGrp="1"/>
          </p:cNvSpPr>
          <p:nvPr>
            <p:ph type="dt" sz="half" idx="10"/>
          </p:nvPr>
        </p:nvSpPr>
        <p:spPr/>
        <p:txBody>
          <a:bodyPr/>
          <a:lstStyle/>
          <a:p>
            <a:fld id="{78E6D7E5-D22D-4CAB-8768-87F32E8FA37B}" type="datetimeFigureOut">
              <a:rPr lang="en-GB" smtClean="0"/>
              <a:t>25/07/2024</a:t>
            </a:fld>
            <a:endParaRPr lang="en-GB"/>
          </a:p>
        </p:txBody>
      </p:sp>
      <p:sp>
        <p:nvSpPr>
          <p:cNvPr id="5" name="Footer Placeholder 4">
            <a:extLst>
              <a:ext uri="{FF2B5EF4-FFF2-40B4-BE49-F238E27FC236}">
                <a16:creationId xmlns:a16="http://schemas.microsoft.com/office/drawing/2014/main" id="{914055CB-7BB6-3D6A-30DF-22656DECBE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195B58-190B-9A3A-6A24-0698E394BA55}"/>
              </a:ext>
            </a:extLst>
          </p:cNvPr>
          <p:cNvSpPr>
            <a:spLocks noGrp="1"/>
          </p:cNvSpPr>
          <p:nvPr>
            <p:ph type="sldNum" sz="quarter" idx="12"/>
          </p:nvPr>
        </p:nvSpPr>
        <p:spPr/>
        <p:txBody>
          <a:bodyPr/>
          <a:lstStyle/>
          <a:p>
            <a:fld id="{A0F73229-466C-4252-9CFC-04C76D16B309}" type="slidenum">
              <a:rPr lang="en-GB" smtClean="0"/>
              <a:t>‹#›</a:t>
            </a:fld>
            <a:endParaRPr lang="en-GB"/>
          </a:p>
        </p:txBody>
      </p:sp>
    </p:spTree>
    <p:extLst>
      <p:ext uri="{BB962C8B-B14F-4D97-AF65-F5344CB8AC3E}">
        <p14:creationId xmlns:p14="http://schemas.microsoft.com/office/powerpoint/2010/main" val="45336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EBDF3-C518-4035-B295-69F8713B8FC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EFC87DF-85E1-3302-E232-A773FD81C37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8AE273A-A3C4-344C-DEDB-17278A3EECD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8AC948C-693F-8167-9DD0-1CE26A817A68}"/>
              </a:ext>
            </a:extLst>
          </p:cNvPr>
          <p:cNvSpPr>
            <a:spLocks noGrp="1"/>
          </p:cNvSpPr>
          <p:nvPr>
            <p:ph type="dt" sz="half" idx="10"/>
          </p:nvPr>
        </p:nvSpPr>
        <p:spPr/>
        <p:txBody>
          <a:bodyPr/>
          <a:lstStyle/>
          <a:p>
            <a:fld id="{78E6D7E5-D22D-4CAB-8768-87F32E8FA37B}" type="datetimeFigureOut">
              <a:rPr lang="en-GB" smtClean="0"/>
              <a:t>25/07/2024</a:t>
            </a:fld>
            <a:endParaRPr lang="en-GB"/>
          </a:p>
        </p:txBody>
      </p:sp>
      <p:sp>
        <p:nvSpPr>
          <p:cNvPr id="6" name="Footer Placeholder 5">
            <a:extLst>
              <a:ext uri="{FF2B5EF4-FFF2-40B4-BE49-F238E27FC236}">
                <a16:creationId xmlns:a16="http://schemas.microsoft.com/office/drawing/2014/main" id="{D28B32D5-8326-534B-BA25-4D57F9FF15D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742B24D-1BA8-D37C-ABB1-7002441E3E9B}"/>
              </a:ext>
            </a:extLst>
          </p:cNvPr>
          <p:cNvSpPr>
            <a:spLocks noGrp="1"/>
          </p:cNvSpPr>
          <p:nvPr>
            <p:ph type="sldNum" sz="quarter" idx="12"/>
          </p:nvPr>
        </p:nvSpPr>
        <p:spPr/>
        <p:txBody>
          <a:bodyPr/>
          <a:lstStyle/>
          <a:p>
            <a:fld id="{A0F73229-466C-4252-9CFC-04C76D16B309}" type="slidenum">
              <a:rPr lang="en-GB" smtClean="0"/>
              <a:t>‹#›</a:t>
            </a:fld>
            <a:endParaRPr lang="en-GB"/>
          </a:p>
        </p:txBody>
      </p:sp>
    </p:spTree>
    <p:extLst>
      <p:ext uri="{BB962C8B-B14F-4D97-AF65-F5344CB8AC3E}">
        <p14:creationId xmlns:p14="http://schemas.microsoft.com/office/powerpoint/2010/main" val="1641548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80F50-AB42-AD7D-DDE0-253F67DB156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B7EF247-EA6D-59E6-38B0-1D2EC32E317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EF80FA9-0B9B-9C2C-AAC4-9077DEAED95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4F68E3A-9E8F-0D35-87AE-B4527B78FE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E8118A1-9B3A-A29A-A7B9-4E779AAD33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EB747BB-A649-9090-4E5F-80FF4CB2291D}"/>
              </a:ext>
            </a:extLst>
          </p:cNvPr>
          <p:cNvSpPr>
            <a:spLocks noGrp="1"/>
          </p:cNvSpPr>
          <p:nvPr>
            <p:ph type="dt" sz="half" idx="10"/>
          </p:nvPr>
        </p:nvSpPr>
        <p:spPr/>
        <p:txBody>
          <a:bodyPr/>
          <a:lstStyle/>
          <a:p>
            <a:fld id="{78E6D7E5-D22D-4CAB-8768-87F32E8FA37B}" type="datetimeFigureOut">
              <a:rPr lang="en-GB" smtClean="0"/>
              <a:t>25/07/2024</a:t>
            </a:fld>
            <a:endParaRPr lang="en-GB"/>
          </a:p>
        </p:txBody>
      </p:sp>
      <p:sp>
        <p:nvSpPr>
          <p:cNvPr id="8" name="Footer Placeholder 7">
            <a:extLst>
              <a:ext uri="{FF2B5EF4-FFF2-40B4-BE49-F238E27FC236}">
                <a16:creationId xmlns:a16="http://schemas.microsoft.com/office/drawing/2014/main" id="{FDCC16C0-5FEC-8125-C387-59A139EFABB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2B1B7F2-8EA3-D242-FCE9-29FB4C70E143}"/>
              </a:ext>
            </a:extLst>
          </p:cNvPr>
          <p:cNvSpPr>
            <a:spLocks noGrp="1"/>
          </p:cNvSpPr>
          <p:nvPr>
            <p:ph type="sldNum" sz="quarter" idx="12"/>
          </p:nvPr>
        </p:nvSpPr>
        <p:spPr/>
        <p:txBody>
          <a:bodyPr/>
          <a:lstStyle/>
          <a:p>
            <a:fld id="{A0F73229-466C-4252-9CFC-04C76D16B309}" type="slidenum">
              <a:rPr lang="en-GB" smtClean="0"/>
              <a:t>‹#›</a:t>
            </a:fld>
            <a:endParaRPr lang="en-GB"/>
          </a:p>
        </p:txBody>
      </p:sp>
    </p:spTree>
    <p:extLst>
      <p:ext uri="{BB962C8B-B14F-4D97-AF65-F5344CB8AC3E}">
        <p14:creationId xmlns:p14="http://schemas.microsoft.com/office/powerpoint/2010/main" val="2044986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EF83E-A17A-26F2-9656-00B8606A4EC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0944717-4461-3389-63EC-3B1F74B74EFF}"/>
              </a:ext>
            </a:extLst>
          </p:cNvPr>
          <p:cNvSpPr>
            <a:spLocks noGrp="1"/>
          </p:cNvSpPr>
          <p:nvPr>
            <p:ph type="dt" sz="half" idx="10"/>
          </p:nvPr>
        </p:nvSpPr>
        <p:spPr/>
        <p:txBody>
          <a:bodyPr/>
          <a:lstStyle/>
          <a:p>
            <a:fld id="{78E6D7E5-D22D-4CAB-8768-87F32E8FA37B}" type="datetimeFigureOut">
              <a:rPr lang="en-GB" smtClean="0"/>
              <a:t>25/07/2024</a:t>
            </a:fld>
            <a:endParaRPr lang="en-GB"/>
          </a:p>
        </p:txBody>
      </p:sp>
      <p:sp>
        <p:nvSpPr>
          <p:cNvPr id="4" name="Footer Placeholder 3">
            <a:extLst>
              <a:ext uri="{FF2B5EF4-FFF2-40B4-BE49-F238E27FC236}">
                <a16:creationId xmlns:a16="http://schemas.microsoft.com/office/drawing/2014/main" id="{12A6AC04-0C51-B594-7D3C-03F8579D8ED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A2D8718-A453-3B41-A5FE-4C86FC4AAB58}"/>
              </a:ext>
            </a:extLst>
          </p:cNvPr>
          <p:cNvSpPr>
            <a:spLocks noGrp="1"/>
          </p:cNvSpPr>
          <p:nvPr>
            <p:ph type="sldNum" sz="quarter" idx="12"/>
          </p:nvPr>
        </p:nvSpPr>
        <p:spPr/>
        <p:txBody>
          <a:bodyPr/>
          <a:lstStyle/>
          <a:p>
            <a:fld id="{A0F73229-466C-4252-9CFC-04C76D16B309}" type="slidenum">
              <a:rPr lang="en-GB" smtClean="0"/>
              <a:t>‹#›</a:t>
            </a:fld>
            <a:endParaRPr lang="en-GB"/>
          </a:p>
        </p:txBody>
      </p:sp>
    </p:spTree>
    <p:extLst>
      <p:ext uri="{BB962C8B-B14F-4D97-AF65-F5344CB8AC3E}">
        <p14:creationId xmlns:p14="http://schemas.microsoft.com/office/powerpoint/2010/main" val="1116380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B8E57AA-9E5C-36E5-4D46-186B85E8165E}"/>
              </a:ext>
            </a:extLst>
          </p:cNvPr>
          <p:cNvSpPr>
            <a:spLocks noGrp="1"/>
          </p:cNvSpPr>
          <p:nvPr>
            <p:ph type="dt" sz="half" idx="10"/>
          </p:nvPr>
        </p:nvSpPr>
        <p:spPr/>
        <p:txBody>
          <a:bodyPr/>
          <a:lstStyle/>
          <a:p>
            <a:fld id="{78E6D7E5-D22D-4CAB-8768-87F32E8FA37B}" type="datetimeFigureOut">
              <a:rPr lang="en-GB" smtClean="0"/>
              <a:t>25/07/2024</a:t>
            </a:fld>
            <a:endParaRPr lang="en-GB"/>
          </a:p>
        </p:txBody>
      </p:sp>
      <p:sp>
        <p:nvSpPr>
          <p:cNvPr id="3" name="Footer Placeholder 2">
            <a:extLst>
              <a:ext uri="{FF2B5EF4-FFF2-40B4-BE49-F238E27FC236}">
                <a16:creationId xmlns:a16="http://schemas.microsoft.com/office/drawing/2014/main" id="{1793303D-D60A-908A-EAE1-DB600F7787F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2803165-54D6-2324-B346-1FA4E29AEE0D}"/>
              </a:ext>
            </a:extLst>
          </p:cNvPr>
          <p:cNvSpPr>
            <a:spLocks noGrp="1"/>
          </p:cNvSpPr>
          <p:nvPr>
            <p:ph type="sldNum" sz="quarter" idx="12"/>
          </p:nvPr>
        </p:nvSpPr>
        <p:spPr/>
        <p:txBody>
          <a:bodyPr/>
          <a:lstStyle/>
          <a:p>
            <a:fld id="{A0F73229-466C-4252-9CFC-04C76D16B309}" type="slidenum">
              <a:rPr lang="en-GB" smtClean="0"/>
              <a:t>‹#›</a:t>
            </a:fld>
            <a:endParaRPr lang="en-GB"/>
          </a:p>
        </p:txBody>
      </p:sp>
    </p:spTree>
    <p:extLst>
      <p:ext uri="{BB962C8B-B14F-4D97-AF65-F5344CB8AC3E}">
        <p14:creationId xmlns:p14="http://schemas.microsoft.com/office/powerpoint/2010/main" val="3545712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F9793-ABC0-BB81-5072-A1FFFF2440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EE807AC-2D47-52A7-3521-01CE2A7106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D70D7E9-2AA0-6B07-FE12-FAD9B5BF03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23146E-2988-5F2A-EB88-7D9454219EBC}"/>
              </a:ext>
            </a:extLst>
          </p:cNvPr>
          <p:cNvSpPr>
            <a:spLocks noGrp="1"/>
          </p:cNvSpPr>
          <p:nvPr>
            <p:ph type="dt" sz="half" idx="10"/>
          </p:nvPr>
        </p:nvSpPr>
        <p:spPr/>
        <p:txBody>
          <a:bodyPr/>
          <a:lstStyle/>
          <a:p>
            <a:fld id="{78E6D7E5-D22D-4CAB-8768-87F32E8FA37B}" type="datetimeFigureOut">
              <a:rPr lang="en-GB" smtClean="0"/>
              <a:t>25/07/2024</a:t>
            </a:fld>
            <a:endParaRPr lang="en-GB"/>
          </a:p>
        </p:txBody>
      </p:sp>
      <p:sp>
        <p:nvSpPr>
          <p:cNvPr id="6" name="Footer Placeholder 5">
            <a:extLst>
              <a:ext uri="{FF2B5EF4-FFF2-40B4-BE49-F238E27FC236}">
                <a16:creationId xmlns:a16="http://schemas.microsoft.com/office/drawing/2014/main" id="{EE9E1D23-C714-D1C0-1382-354374854C5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FD88E54-8A8C-B8F4-6765-684ED71A0A46}"/>
              </a:ext>
            </a:extLst>
          </p:cNvPr>
          <p:cNvSpPr>
            <a:spLocks noGrp="1"/>
          </p:cNvSpPr>
          <p:nvPr>
            <p:ph type="sldNum" sz="quarter" idx="12"/>
          </p:nvPr>
        </p:nvSpPr>
        <p:spPr/>
        <p:txBody>
          <a:bodyPr/>
          <a:lstStyle/>
          <a:p>
            <a:fld id="{A0F73229-466C-4252-9CFC-04C76D16B309}" type="slidenum">
              <a:rPr lang="en-GB" smtClean="0"/>
              <a:t>‹#›</a:t>
            </a:fld>
            <a:endParaRPr lang="en-GB"/>
          </a:p>
        </p:txBody>
      </p:sp>
    </p:spTree>
    <p:extLst>
      <p:ext uri="{BB962C8B-B14F-4D97-AF65-F5344CB8AC3E}">
        <p14:creationId xmlns:p14="http://schemas.microsoft.com/office/powerpoint/2010/main" val="2865802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01566-A557-306F-C657-E9DB0D294D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75A00E1-D248-7FDC-6589-E58B2DC43A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46719C7-FD35-7ADF-08E9-9C52AA5254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88F09A-B008-2BA8-ECFD-A6CDCA9F450F}"/>
              </a:ext>
            </a:extLst>
          </p:cNvPr>
          <p:cNvSpPr>
            <a:spLocks noGrp="1"/>
          </p:cNvSpPr>
          <p:nvPr>
            <p:ph type="dt" sz="half" idx="10"/>
          </p:nvPr>
        </p:nvSpPr>
        <p:spPr/>
        <p:txBody>
          <a:bodyPr/>
          <a:lstStyle/>
          <a:p>
            <a:fld id="{78E6D7E5-D22D-4CAB-8768-87F32E8FA37B}" type="datetimeFigureOut">
              <a:rPr lang="en-GB" smtClean="0"/>
              <a:t>25/07/2024</a:t>
            </a:fld>
            <a:endParaRPr lang="en-GB"/>
          </a:p>
        </p:txBody>
      </p:sp>
      <p:sp>
        <p:nvSpPr>
          <p:cNvPr id="6" name="Footer Placeholder 5">
            <a:extLst>
              <a:ext uri="{FF2B5EF4-FFF2-40B4-BE49-F238E27FC236}">
                <a16:creationId xmlns:a16="http://schemas.microsoft.com/office/drawing/2014/main" id="{22EC7346-B15C-5677-3711-E9F758A3083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CB70E7F-3EDD-4D33-C78B-BA1165631EA2}"/>
              </a:ext>
            </a:extLst>
          </p:cNvPr>
          <p:cNvSpPr>
            <a:spLocks noGrp="1"/>
          </p:cNvSpPr>
          <p:nvPr>
            <p:ph type="sldNum" sz="quarter" idx="12"/>
          </p:nvPr>
        </p:nvSpPr>
        <p:spPr/>
        <p:txBody>
          <a:bodyPr/>
          <a:lstStyle/>
          <a:p>
            <a:fld id="{A0F73229-466C-4252-9CFC-04C76D16B309}" type="slidenum">
              <a:rPr lang="en-GB" smtClean="0"/>
              <a:t>‹#›</a:t>
            </a:fld>
            <a:endParaRPr lang="en-GB"/>
          </a:p>
        </p:txBody>
      </p:sp>
    </p:spTree>
    <p:extLst>
      <p:ext uri="{BB962C8B-B14F-4D97-AF65-F5344CB8AC3E}">
        <p14:creationId xmlns:p14="http://schemas.microsoft.com/office/powerpoint/2010/main" val="309619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0">
          <a:fgClr>
            <a:schemeClr val="accent6">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3D37BA-AE9E-F0DF-0872-155D5D5F99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40EAC30-2AB6-56A3-17CA-4749441CF3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DC1879-1C17-B3EC-4473-1231CF9651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E6D7E5-D22D-4CAB-8768-87F32E8FA37B}" type="datetimeFigureOut">
              <a:rPr lang="en-GB" smtClean="0"/>
              <a:t>25/07/2024</a:t>
            </a:fld>
            <a:endParaRPr lang="en-GB"/>
          </a:p>
        </p:txBody>
      </p:sp>
      <p:sp>
        <p:nvSpPr>
          <p:cNvPr id="5" name="Footer Placeholder 4">
            <a:extLst>
              <a:ext uri="{FF2B5EF4-FFF2-40B4-BE49-F238E27FC236}">
                <a16:creationId xmlns:a16="http://schemas.microsoft.com/office/drawing/2014/main" id="{240E12E7-9413-09B2-0493-378AA88747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68663EF-269B-DDFB-F93B-D75FD54BBF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F73229-466C-4252-9CFC-04C76D16B309}" type="slidenum">
              <a:rPr lang="en-GB" smtClean="0"/>
              <a:t>‹#›</a:t>
            </a:fld>
            <a:endParaRPr lang="en-GB"/>
          </a:p>
        </p:txBody>
      </p:sp>
    </p:spTree>
    <p:extLst>
      <p:ext uri="{BB962C8B-B14F-4D97-AF65-F5344CB8AC3E}">
        <p14:creationId xmlns:p14="http://schemas.microsoft.com/office/powerpoint/2010/main" val="38464797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bir.org.uk/get-involved/special-interest-groups/bir-magnetic-resonance.aspx" TargetMode="External"/><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hyperlink" Target="https://www.bamrr.org/safety/" TargetMode="External"/><Relationship Id="rId5" Type="http://schemas.openxmlformats.org/officeDocument/2006/relationships/hyperlink" Target="https://www.sor.org/" TargetMode="External"/><Relationship Id="rId4" Type="http://schemas.openxmlformats.org/officeDocument/2006/relationships/hyperlink" Target="https://www.ismrm.org/mr-safety-links/mr-safety-week-2024/#:~:text=These%20virtual%20meetings%20are%20free,%E2%84%A2%20and%20Category%20A%20Credit" TargetMode="Externa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emf"/><Relationship Id="rId4" Type="http://schemas.openxmlformats.org/officeDocument/2006/relationships/image" Target="../media/image4.emf"/></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17.emf"/><Relationship Id="rId5" Type="http://schemas.openxmlformats.org/officeDocument/2006/relationships/image" Target="../media/image16.emf"/><Relationship Id="rId4" Type="http://schemas.openxmlformats.org/officeDocument/2006/relationships/image" Target="../media/image15.emf"/></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21.emf"/><Relationship Id="rId5" Type="http://schemas.openxmlformats.org/officeDocument/2006/relationships/image" Target="../media/image20.emf"/><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1.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DDCC0-F111-F5A3-6948-ECBF6A5549FD}"/>
              </a:ext>
            </a:extLst>
          </p:cNvPr>
          <p:cNvSpPr>
            <a:spLocks noGrp="1"/>
          </p:cNvSpPr>
          <p:nvPr>
            <p:ph type="ctrTitle"/>
          </p:nvPr>
        </p:nvSpPr>
        <p:spPr>
          <a:xfrm>
            <a:off x="1469923" y="89976"/>
            <a:ext cx="9144000" cy="794927"/>
          </a:xfrm>
        </p:spPr>
        <p:txBody>
          <a:bodyPr>
            <a:normAutofit fontScale="90000"/>
          </a:bodyPr>
          <a:lstStyle/>
          <a:p>
            <a:r>
              <a:rPr lang="en-GB" u="sng" dirty="0">
                <a:solidFill>
                  <a:srgbClr val="00B050"/>
                </a:solidFill>
                <a:effectLst>
                  <a:outerShdw blurRad="38100" dist="38100" dir="2700000" algn="tl">
                    <a:srgbClr val="000000">
                      <a:alpha val="43137"/>
                    </a:srgbClr>
                  </a:outerShdw>
                </a:effectLst>
              </a:rPr>
              <a:t>BAMRR MRI Safety Week 2024</a:t>
            </a:r>
          </a:p>
        </p:txBody>
      </p:sp>
      <p:pic>
        <p:nvPicPr>
          <p:cNvPr id="7" name="Picture 6">
            <a:extLst>
              <a:ext uri="{FF2B5EF4-FFF2-40B4-BE49-F238E27FC236}">
                <a16:creationId xmlns:a16="http://schemas.microsoft.com/office/drawing/2014/main" id="{AF4B7E06-AA47-BA7F-FA71-367D3DA2C322}"/>
              </a:ext>
            </a:extLst>
          </p:cNvPr>
          <p:cNvPicPr>
            <a:picLocks noChangeAspect="1"/>
          </p:cNvPicPr>
          <p:nvPr/>
        </p:nvPicPr>
        <p:blipFill>
          <a:blip r:embed="rId2"/>
          <a:stretch>
            <a:fillRect/>
          </a:stretch>
        </p:blipFill>
        <p:spPr>
          <a:xfrm>
            <a:off x="10335504" y="123486"/>
            <a:ext cx="1709011" cy="761417"/>
          </a:xfrm>
          <a:prstGeom prst="rect">
            <a:avLst/>
          </a:prstGeom>
        </p:spPr>
      </p:pic>
      <p:sp>
        <p:nvSpPr>
          <p:cNvPr id="6" name="Subtitle 5">
            <a:extLst>
              <a:ext uri="{FF2B5EF4-FFF2-40B4-BE49-F238E27FC236}">
                <a16:creationId xmlns:a16="http://schemas.microsoft.com/office/drawing/2014/main" id="{E9D78ACB-7B8B-726E-09D9-95E72697D812}"/>
              </a:ext>
            </a:extLst>
          </p:cNvPr>
          <p:cNvSpPr>
            <a:spLocks noGrp="1"/>
          </p:cNvSpPr>
          <p:nvPr>
            <p:ph type="subTitle" idx="1"/>
          </p:nvPr>
        </p:nvSpPr>
        <p:spPr>
          <a:xfrm>
            <a:off x="1524000" y="1415845"/>
            <a:ext cx="9144000" cy="3841955"/>
          </a:xfrm>
        </p:spPr>
        <p:txBody>
          <a:bodyPr>
            <a:normAutofit/>
          </a:bodyPr>
          <a:lstStyle/>
          <a:p>
            <a:pPr algn="l"/>
            <a:endParaRPr lang="en-GB" sz="2400" dirty="0"/>
          </a:p>
          <a:p>
            <a:pPr algn="l"/>
            <a:endParaRPr lang="en-GB" dirty="0"/>
          </a:p>
          <a:p>
            <a:pPr algn="l"/>
            <a:endParaRPr lang="en-GB" dirty="0"/>
          </a:p>
        </p:txBody>
      </p:sp>
      <p:sp>
        <p:nvSpPr>
          <p:cNvPr id="4" name="TextBox 3">
            <a:extLst>
              <a:ext uri="{FF2B5EF4-FFF2-40B4-BE49-F238E27FC236}">
                <a16:creationId xmlns:a16="http://schemas.microsoft.com/office/drawing/2014/main" id="{6B1FD854-B931-A9C2-82AD-B1489200F1BF}"/>
              </a:ext>
            </a:extLst>
          </p:cNvPr>
          <p:cNvSpPr txBox="1"/>
          <p:nvPr/>
        </p:nvSpPr>
        <p:spPr>
          <a:xfrm>
            <a:off x="-27697" y="962164"/>
            <a:ext cx="10343536" cy="3539430"/>
          </a:xfrm>
          <a:prstGeom prst="rect">
            <a:avLst/>
          </a:prstGeom>
          <a:noFill/>
        </p:spPr>
        <p:txBody>
          <a:bodyPr wrap="square">
            <a:spAutoFit/>
          </a:bodyPr>
          <a:lstStyle/>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D022D948-6E51-BCDD-E5A2-324CDD1CFFBB}"/>
              </a:ext>
            </a:extLst>
          </p:cNvPr>
          <p:cNvSpPr txBox="1"/>
          <p:nvPr/>
        </p:nvSpPr>
        <p:spPr>
          <a:xfrm>
            <a:off x="270387" y="1177607"/>
            <a:ext cx="10343536" cy="3108543"/>
          </a:xfrm>
          <a:prstGeom prst="rect">
            <a:avLst/>
          </a:prstGeom>
          <a:noFill/>
        </p:spPr>
        <p:txBody>
          <a:bodyPr wrap="square">
            <a:spAutoFit/>
          </a:bodyPr>
          <a:lstStyle/>
          <a:p>
            <a:pPr marL="457200" indent="-457200">
              <a:buFont typeface="Arial" panose="020B0604020202020204" pitchFamily="34" charset="0"/>
              <a:buChar char="•"/>
            </a:pPr>
            <a:r>
              <a:rPr lang="en-GB" sz="2800" dirty="0">
                <a:latin typeface="Calibri" panose="020F0502020204030204" pitchFamily="34" charset="0"/>
                <a:ea typeface="Calibri" panose="020F0502020204030204" pitchFamily="34" charset="0"/>
                <a:cs typeface="Times New Roman" panose="02020603050405020304" pitchFamily="18" charset="0"/>
              </a:rPr>
              <a:t>What happened- the incident</a:t>
            </a:r>
          </a:p>
          <a:p>
            <a:pPr marL="457200" indent="-457200" algn="l">
              <a:buFont typeface="Arial" panose="020B0604020202020204" pitchFamily="34" charset="0"/>
              <a:buChar char="•"/>
            </a:pPr>
            <a:r>
              <a:rPr lang="en-GB" sz="2800" dirty="0">
                <a:latin typeface="Calibri" panose="020F0502020204030204" pitchFamily="34" charset="0"/>
                <a:ea typeface="Calibri" panose="020F0502020204030204" pitchFamily="34" charset="0"/>
                <a:cs typeface="Times New Roman" panose="02020603050405020304" pitchFamily="18" charset="0"/>
              </a:rPr>
              <a:t>What is a significant adverse event</a:t>
            </a:r>
          </a:p>
          <a:p>
            <a:pPr marL="457200" indent="-457200" algn="l">
              <a:buFont typeface="Arial" panose="020B0604020202020204" pitchFamily="34" charset="0"/>
              <a:buChar char="•"/>
            </a:pPr>
            <a:r>
              <a:rPr lang="en-GB" sz="2800" dirty="0">
                <a:latin typeface="Calibri" panose="020F0502020204030204" pitchFamily="34" charset="0"/>
                <a:ea typeface="Calibri" panose="020F0502020204030204" pitchFamily="34" charset="0"/>
                <a:cs typeface="Times New Roman" panose="02020603050405020304" pitchFamily="18" charset="0"/>
              </a:rPr>
              <a:t>How to share learning</a:t>
            </a:r>
          </a:p>
          <a:p>
            <a:pPr marL="457200" indent="-457200" algn="l">
              <a:buFont typeface="Arial" panose="020B0604020202020204" pitchFamily="34" charset="0"/>
              <a:buChar char="•"/>
            </a:pPr>
            <a:r>
              <a:rPr lang="en-GB" sz="2800" dirty="0">
                <a:latin typeface="Calibri" panose="020F0502020204030204" pitchFamily="34" charset="0"/>
                <a:ea typeface="Calibri" panose="020F0502020204030204" pitchFamily="34" charset="0"/>
                <a:cs typeface="Times New Roman" panose="02020603050405020304" pitchFamily="18" charset="0"/>
              </a:rPr>
              <a:t>What happened afterwards</a:t>
            </a:r>
          </a:p>
          <a:p>
            <a:pPr marL="457200" indent="-457200" algn="l">
              <a:buFont typeface="Arial" panose="020B0604020202020204" pitchFamily="34" charset="0"/>
              <a:buChar char="•"/>
            </a:pPr>
            <a:r>
              <a:rPr lang="en-GB" sz="2800" dirty="0">
                <a:highlight>
                  <a:srgbClr val="FFFF00"/>
                </a:highlight>
                <a:latin typeface="Calibri" panose="020F0502020204030204" pitchFamily="34" charset="0"/>
                <a:ea typeface="Calibri" panose="020F0502020204030204" pitchFamily="34" charset="0"/>
                <a:cs typeface="Times New Roman" panose="02020603050405020304" pitchFamily="18" charset="0"/>
              </a:rPr>
              <a:t>Recommendations and follow up</a:t>
            </a:r>
          </a:p>
          <a:p>
            <a:pPr marL="457200" indent="-457200" algn="l">
              <a:buFont typeface="Arial" panose="020B0604020202020204" pitchFamily="34" charset="0"/>
              <a:buChar char="•"/>
            </a:pPr>
            <a:r>
              <a:rPr lang="en-GB" sz="2800" dirty="0">
                <a:latin typeface="Calibri" panose="020F0502020204030204" pitchFamily="34" charset="0"/>
                <a:ea typeface="Calibri" panose="020F0502020204030204" pitchFamily="34" charset="0"/>
                <a:cs typeface="Times New Roman" panose="02020603050405020304" pitchFamily="18" charset="0"/>
              </a:rPr>
              <a:t>What is next in ‘incident reporting’ world</a:t>
            </a: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116566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DDCC0-F111-F5A3-6948-ECBF6A5549FD}"/>
              </a:ext>
            </a:extLst>
          </p:cNvPr>
          <p:cNvSpPr>
            <a:spLocks noGrp="1"/>
          </p:cNvSpPr>
          <p:nvPr>
            <p:ph type="ctrTitle"/>
          </p:nvPr>
        </p:nvSpPr>
        <p:spPr>
          <a:xfrm>
            <a:off x="1469923" y="89976"/>
            <a:ext cx="9144000" cy="794927"/>
          </a:xfrm>
        </p:spPr>
        <p:txBody>
          <a:bodyPr>
            <a:normAutofit fontScale="90000"/>
          </a:bodyPr>
          <a:lstStyle/>
          <a:p>
            <a:r>
              <a:rPr lang="en-GB" u="sng" dirty="0">
                <a:solidFill>
                  <a:srgbClr val="00B050"/>
                </a:solidFill>
                <a:effectLst>
                  <a:outerShdw blurRad="38100" dist="38100" dir="2700000" algn="tl">
                    <a:srgbClr val="000000">
                      <a:alpha val="43137"/>
                    </a:srgbClr>
                  </a:outerShdw>
                </a:effectLst>
              </a:rPr>
              <a:t>BAMRR MRI Safety Week 2024</a:t>
            </a:r>
          </a:p>
        </p:txBody>
      </p:sp>
      <p:pic>
        <p:nvPicPr>
          <p:cNvPr id="7" name="Picture 6">
            <a:extLst>
              <a:ext uri="{FF2B5EF4-FFF2-40B4-BE49-F238E27FC236}">
                <a16:creationId xmlns:a16="http://schemas.microsoft.com/office/drawing/2014/main" id="{AF4B7E06-AA47-BA7F-FA71-367D3DA2C322}"/>
              </a:ext>
            </a:extLst>
          </p:cNvPr>
          <p:cNvPicPr>
            <a:picLocks noChangeAspect="1"/>
          </p:cNvPicPr>
          <p:nvPr/>
        </p:nvPicPr>
        <p:blipFill>
          <a:blip r:embed="rId2"/>
          <a:stretch>
            <a:fillRect/>
          </a:stretch>
        </p:blipFill>
        <p:spPr>
          <a:xfrm>
            <a:off x="10335504" y="123486"/>
            <a:ext cx="1709011" cy="761417"/>
          </a:xfrm>
          <a:prstGeom prst="rect">
            <a:avLst/>
          </a:prstGeom>
        </p:spPr>
      </p:pic>
      <p:sp>
        <p:nvSpPr>
          <p:cNvPr id="6" name="Subtitle 5">
            <a:extLst>
              <a:ext uri="{FF2B5EF4-FFF2-40B4-BE49-F238E27FC236}">
                <a16:creationId xmlns:a16="http://schemas.microsoft.com/office/drawing/2014/main" id="{E9D78ACB-7B8B-726E-09D9-95E72697D812}"/>
              </a:ext>
            </a:extLst>
          </p:cNvPr>
          <p:cNvSpPr>
            <a:spLocks noGrp="1"/>
          </p:cNvSpPr>
          <p:nvPr>
            <p:ph type="subTitle" idx="1"/>
          </p:nvPr>
        </p:nvSpPr>
        <p:spPr>
          <a:xfrm>
            <a:off x="1524000" y="1415845"/>
            <a:ext cx="9144000" cy="3841955"/>
          </a:xfrm>
        </p:spPr>
        <p:txBody>
          <a:bodyPr>
            <a:normAutofit/>
          </a:bodyPr>
          <a:lstStyle/>
          <a:p>
            <a:pPr algn="l"/>
            <a:endParaRPr lang="en-GB" sz="2400" dirty="0"/>
          </a:p>
          <a:p>
            <a:pPr algn="l"/>
            <a:endParaRPr lang="en-GB" dirty="0"/>
          </a:p>
          <a:p>
            <a:pPr algn="l"/>
            <a:endParaRPr lang="en-GB" dirty="0"/>
          </a:p>
        </p:txBody>
      </p:sp>
      <p:sp>
        <p:nvSpPr>
          <p:cNvPr id="3" name="Subtitle 5">
            <a:extLst>
              <a:ext uri="{FF2B5EF4-FFF2-40B4-BE49-F238E27FC236}">
                <a16:creationId xmlns:a16="http://schemas.microsoft.com/office/drawing/2014/main" id="{29313AC1-1044-B4C8-CCBC-79B49E4A01E2}"/>
              </a:ext>
            </a:extLst>
          </p:cNvPr>
          <p:cNvSpPr txBox="1">
            <a:spLocks/>
          </p:cNvSpPr>
          <p:nvPr/>
        </p:nvSpPr>
        <p:spPr>
          <a:xfrm>
            <a:off x="235975" y="918412"/>
            <a:ext cx="11808540" cy="5816101"/>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GB" sz="16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600" dirty="0">
              <a:latin typeface="Calibri" panose="020F0502020204030204" pitchFamily="34" charset="0"/>
              <a:ea typeface="Calibri" panose="020F0502020204030204" pitchFamily="34" charset="0"/>
              <a:cs typeface="Times New Roman" panose="02020603050405020304" pitchFamily="18" charset="0"/>
            </a:endParaRPr>
          </a:p>
          <a:p>
            <a:pPr algn="l"/>
            <a:r>
              <a:rPr lang="en-GB" sz="2600" dirty="0">
                <a:latin typeface="Calibri" panose="020F0502020204030204" pitchFamily="34" charset="0"/>
                <a:ea typeface="Calibri" panose="020F0502020204030204" pitchFamily="34" charset="0"/>
                <a:cs typeface="Times New Roman" panose="02020603050405020304" pitchFamily="18" charset="0"/>
              </a:rPr>
              <a:t>BAMRR are also pleased to direct you to what BIR and </a:t>
            </a:r>
            <a:r>
              <a:rPr lang="en-GB" sz="2600" dirty="0" err="1">
                <a:latin typeface="Calibri" panose="020F0502020204030204" pitchFamily="34" charset="0"/>
                <a:ea typeface="Calibri" panose="020F0502020204030204" pitchFamily="34" charset="0"/>
                <a:cs typeface="Times New Roman" panose="02020603050405020304" pitchFamily="18" charset="0"/>
              </a:rPr>
              <a:t>ISMRT</a:t>
            </a:r>
            <a:r>
              <a:rPr lang="en-GB" sz="2600" dirty="0">
                <a:latin typeface="Calibri" panose="020F0502020204030204" pitchFamily="34" charset="0"/>
                <a:ea typeface="Calibri" panose="020F0502020204030204" pitchFamily="34" charset="0"/>
                <a:cs typeface="Times New Roman" panose="02020603050405020304" pitchFamily="18" charset="0"/>
              </a:rPr>
              <a:t> and SCoR have produced for MR Safety Week</a:t>
            </a:r>
          </a:p>
          <a:p>
            <a:pPr algn="l"/>
            <a:r>
              <a:rPr lang="en-GB" sz="2600" dirty="0">
                <a:latin typeface="Calibri" panose="020F0502020204030204" pitchFamily="34" charset="0"/>
                <a:ea typeface="Calibri" panose="020F0502020204030204" pitchFamily="34" charset="0"/>
                <a:cs typeface="Times New Roman" panose="02020603050405020304" pitchFamily="18" charset="0"/>
                <a:hlinkClick r:id="rId3"/>
              </a:rPr>
              <a:t>https://bir.org.uk/get-involved/special-interest-groups/bir-magnetic-resonance.aspx</a:t>
            </a:r>
            <a:endParaRPr lang="en-GB" sz="26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600" dirty="0">
              <a:latin typeface="Calibri" panose="020F0502020204030204" pitchFamily="34" charset="0"/>
              <a:ea typeface="Calibri" panose="020F0502020204030204" pitchFamily="34" charset="0"/>
              <a:cs typeface="Times New Roman" panose="02020603050405020304" pitchFamily="18" charset="0"/>
            </a:endParaRPr>
          </a:p>
          <a:p>
            <a:pPr algn="l"/>
            <a:r>
              <a:rPr lang="en-US" sz="2600" u="sng" dirty="0">
                <a:solidFill>
                  <a:srgbClr val="1F497D"/>
                </a:solidFill>
                <a:latin typeface="Calibri" panose="020F0502020204030204" pitchFamily="34" charset="0"/>
                <a:ea typeface="Calibri" panose="020F0502020204030204" pitchFamily="34" charset="0"/>
                <a:hlinkClick r:id="rId4"/>
              </a:rPr>
              <a:t>https://www.ismrm.org/mr-safety-links/mr-safety-week-2024/#:~:text=These%20virtual%20meetings%20are%20free,%E2%84%A2%20and%20Category%20A%20Credit</a:t>
            </a:r>
            <a:r>
              <a:rPr lang="en-US" sz="2600" dirty="0">
                <a:solidFill>
                  <a:srgbClr val="1F497D"/>
                </a:solidFill>
                <a:latin typeface="Calibri" panose="020F0502020204030204" pitchFamily="34" charset="0"/>
                <a:ea typeface="Calibri" panose="020F0502020204030204" pitchFamily="34" charset="0"/>
              </a:rPr>
              <a:t>.</a:t>
            </a:r>
          </a:p>
          <a:p>
            <a:pPr algn="l"/>
            <a:endParaRPr lang="en-GB" sz="2600" dirty="0">
              <a:latin typeface="Calibri" panose="020F0502020204030204" pitchFamily="34" charset="0"/>
              <a:ea typeface="Calibri" panose="020F0502020204030204" pitchFamily="34" charset="0"/>
              <a:cs typeface="Times New Roman" panose="02020603050405020304" pitchFamily="18" charset="0"/>
            </a:endParaRPr>
          </a:p>
          <a:p>
            <a:pPr algn="l"/>
            <a:r>
              <a:rPr lang="en-GB" sz="2600" dirty="0">
                <a:latin typeface="Calibri" panose="020F0502020204030204" pitchFamily="34" charset="0"/>
                <a:ea typeface="Calibri" panose="020F0502020204030204" pitchFamily="34" charset="0"/>
                <a:cs typeface="Times New Roman" panose="02020603050405020304" pitchFamily="18" charset="0"/>
                <a:hlinkClick r:id="rId5"/>
              </a:rPr>
              <a:t>https://www.sor.org/</a:t>
            </a:r>
            <a:endParaRPr lang="en-GB" sz="26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600" dirty="0">
              <a:latin typeface="Calibri" panose="020F0502020204030204" pitchFamily="34" charset="0"/>
              <a:ea typeface="Calibri" panose="020F0502020204030204" pitchFamily="34" charset="0"/>
              <a:cs typeface="Times New Roman" panose="02020603050405020304" pitchFamily="18" charset="0"/>
            </a:endParaRPr>
          </a:p>
          <a:p>
            <a:pPr algn="l"/>
            <a:r>
              <a:rPr lang="en-GB" sz="2600" dirty="0">
                <a:latin typeface="Calibri" panose="020F0502020204030204" pitchFamily="34" charset="0"/>
                <a:ea typeface="Calibri" panose="020F0502020204030204" pitchFamily="34" charset="0"/>
                <a:cs typeface="Times New Roman" panose="02020603050405020304" pitchFamily="18" charset="0"/>
              </a:rPr>
              <a:t>Materials from MR Safety Week from previous years are available on the BAMRR website </a:t>
            </a:r>
            <a:r>
              <a:rPr lang="en-GB" sz="2600" dirty="0">
                <a:latin typeface="Calibri" panose="020F0502020204030204" pitchFamily="34" charset="0"/>
                <a:ea typeface="Calibri" panose="020F0502020204030204" pitchFamily="34" charset="0"/>
                <a:cs typeface="Times New Roman" panose="02020603050405020304" pitchFamily="18" charset="0"/>
                <a:hlinkClick r:id="rId6"/>
              </a:rPr>
              <a:t>https://www.bamrr.org/safety/</a:t>
            </a:r>
            <a:endParaRPr lang="en-GB" sz="2600" dirty="0">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1809113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DDCC0-F111-F5A3-6948-ECBF6A5549FD}"/>
              </a:ext>
            </a:extLst>
          </p:cNvPr>
          <p:cNvSpPr>
            <a:spLocks noGrp="1"/>
          </p:cNvSpPr>
          <p:nvPr>
            <p:ph type="ctrTitle"/>
          </p:nvPr>
        </p:nvSpPr>
        <p:spPr>
          <a:xfrm>
            <a:off x="1469923" y="89976"/>
            <a:ext cx="9144000" cy="649993"/>
          </a:xfrm>
        </p:spPr>
        <p:txBody>
          <a:bodyPr>
            <a:normAutofit/>
          </a:bodyPr>
          <a:lstStyle/>
          <a:p>
            <a:r>
              <a:rPr lang="en-GB" sz="4000" u="sng" dirty="0">
                <a:solidFill>
                  <a:srgbClr val="00B050"/>
                </a:solidFill>
                <a:effectLst>
                  <a:outerShdw blurRad="38100" dist="38100" dir="2700000" algn="tl">
                    <a:srgbClr val="000000">
                      <a:alpha val="43137"/>
                    </a:srgbClr>
                  </a:outerShdw>
                </a:effectLst>
              </a:rPr>
              <a:t>BAMRR MRI Safety Week 2024</a:t>
            </a:r>
          </a:p>
        </p:txBody>
      </p:sp>
      <p:pic>
        <p:nvPicPr>
          <p:cNvPr id="7" name="Picture 6">
            <a:extLst>
              <a:ext uri="{FF2B5EF4-FFF2-40B4-BE49-F238E27FC236}">
                <a16:creationId xmlns:a16="http://schemas.microsoft.com/office/drawing/2014/main" id="{AF4B7E06-AA47-BA7F-FA71-367D3DA2C322}"/>
              </a:ext>
            </a:extLst>
          </p:cNvPr>
          <p:cNvPicPr>
            <a:picLocks noChangeAspect="1"/>
          </p:cNvPicPr>
          <p:nvPr/>
        </p:nvPicPr>
        <p:blipFill>
          <a:blip r:embed="rId2"/>
          <a:stretch>
            <a:fillRect/>
          </a:stretch>
        </p:blipFill>
        <p:spPr>
          <a:xfrm>
            <a:off x="10335504" y="123486"/>
            <a:ext cx="1709011" cy="761417"/>
          </a:xfrm>
          <a:prstGeom prst="rect">
            <a:avLst/>
          </a:prstGeom>
        </p:spPr>
      </p:pic>
      <p:sp>
        <p:nvSpPr>
          <p:cNvPr id="6" name="Subtitle 5">
            <a:extLst>
              <a:ext uri="{FF2B5EF4-FFF2-40B4-BE49-F238E27FC236}">
                <a16:creationId xmlns:a16="http://schemas.microsoft.com/office/drawing/2014/main" id="{E9D78ACB-7B8B-726E-09D9-95E72697D812}"/>
              </a:ext>
            </a:extLst>
          </p:cNvPr>
          <p:cNvSpPr>
            <a:spLocks noGrp="1"/>
          </p:cNvSpPr>
          <p:nvPr>
            <p:ph type="subTitle" idx="1"/>
          </p:nvPr>
        </p:nvSpPr>
        <p:spPr>
          <a:xfrm>
            <a:off x="1524000" y="1415845"/>
            <a:ext cx="9144000" cy="3841955"/>
          </a:xfrm>
        </p:spPr>
        <p:txBody>
          <a:bodyPr>
            <a:normAutofit/>
          </a:bodyPr>
          <a:lstStyle/>
          <a:p>
            <a:pPr algn="l"/>
            <a:endParaRPr lang="en-GB" dirty="0"/>
          </a:p>
          <a:p>
            <a:pPr algn="l"/>
            <a:endParaRPr lang="en-GB" dirty="0"/>
          </a:p>
        </p:txBody>
      </p:sp>
      <p:graphicFrame>
        <p:nvGraphicFramePr>
          <p:cNvPr id="3" name="Diagram 2">
            <a:extLst>
              <a:ext uri="{FF2B5EF4-FFF2-40B4-BE49-F238E27FC236}">
                <a16:creationId xmlns:a16="http://schemas.microsoft.com/office/drawing/2014/main" id="{8EDF513A-5281-39C6-C975-CD9513218F4C}"/>
              </a:ext>
            </a:extLst>
          </p:cNvPr>
          <p:cNvGraphicFramePr/>
          <p:nvPr>
            <p:extLst>
              <p:ext uri="{D42A27DB-BD31-4B8C-83A1-F6EECF244321}">
                <p14:modId xmlns:p14="http://schemas.microsoft.com/office/powerpoint/2010/main" val="21473148"/>
              </p:ext>
            </p:extLst>
          </p:nvPr>
        </p:nvGraphicFramePr>
        <p:xfrm>
          <a:off x="1969770" y="739969"/>
          <a:ext cx="8252460" cy="60280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FA68FBBF-03E2-8C24-31BE-BE152E0BAC6A}"/>
              </a:ext>
            </a:extLst>
          </p:cNvPr>
          <p:cNvSpPr txBox="1"/>
          <p:nvPr/>
        </p:nvSpPr>
        <p:spPr>
          <a:xfrm>
            <a:off x="8219767" y="6389067"/>
            <a:ext cx="3972233" cy="246221"/>
          </a:xfrm>
          <a:prstGeom prst="rect">
            <a:avLst/>
          </a:prstGeom>
          <a:noFill/>
        </p:spPr>
        <p:txBody>
          <a:bodyPr wrap="square" rtlCol="0">
            <a:spAutoFit/>
          </a:bodyPr>
          <a:lstStyle/>
          <a:p>
            <a:r>
              <a:rPr lang="en-GB" sz="1000" dirty="0">
                <a:latin typeface="Calibri" panose="020F0502020204030204" pitchFamily="34" charset="0"/>
                <a:ea typeface="Calibri" panose="020F0502020204030204" pitchFamily="34" charset="0"/>
                <a:cs typeface="Times New Roman" panose="02020603050405020304" pitchFamily="18" charset="0"/>
              </a:rPr>
              <a:t>https://ergonomics.org.uk/resource/learning-from-adverse-events.html</a:t>
            </a:r>
          </a:p>
        </p:txBody>
      </p:sp>
      <p:sp>
        <p:nvSpPr>
          <p:cNvPr id="5" name="TextBox 4">
            <a:extLst>
              <a:ext uri="{FF2B5EF4-FFF2-40B4-BE49-F238E27FC236}">
                <a16:creationId xmlns:a16="http://schemas.microsoft.com/office/drawing/2014/main" id="{DA7A1F09-31A7-CFB1-EDEA-65D1685FB636}"/>
              </a:ext>
            </a:extLst>
          </p:cNvPr>
          <p:cNvSpPr txBox="1"/>
          <p:nvPr/>
        </p:nvSpPr>
        <p:spPr>
          <a:xfrm>
            <a:off x="9638871" y="6118032"/>
            <a:ext cx="2032019" cy="246221"/>
          </a:xfrm>
          <a:prstGeom prst="rect">
            <a:avLst/>
          </a:prstGeom>
          <a:noFill/>
        </p:spPr>
        <p:txBody>
          <a:bodyPr wrap="square" rtlCol="0">
            <a:spAutoFit/>
          </a:bodyPr>
          <a:lstStyle/>
          <a:p>
            <a:r>
              <a:rPr lang="en-GB" sz="1000" dirty="0">
                <a:latin typeface="Calibri" panose="020F0502020204030204" pitchFamily="34" charset="0"/>
                <a:ea typeface="Calibri" panose="020F0502020204030204" pitchFamily="34" charset="0"/>
                <a:cs typeface="Times New Roman" panose="02020603050405020304" pitchFamily="18" charset="0"/>
              </a:rPr>
              <a:t>Designed by author (RW) </a:t>
            </a:r>
          </a:p>
        </p:txBody>
      </p:sp>
    </p:spTree>
    <p:extLst>
      <p:ext uri="{BB962C8B-B14F-4D97-AF65-F5344CB8AC3E}">
        <p14:creationId xmlns:p14="http://schemas.microsoft.com/office/powerpoint/2010/main" val="3873241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DDCC0-F111-F5A3-6948-ECBF6A5549FD}"/>
              </a:ext>
            </a:extLst>
          </p:cNvPr>
          <p:cNvSpPr>
            <a:spLocks noGrp="1"/>
          </p:cNvSpPr>
          <p:nvPr>
            <p:ph type="ctrTitle"/>
          </p:nvPr>
        </p:nvSpPr>
        <p:spPr>
          <a:xfrm>
            <a:off x="1469923" y="89976"/>
            <a:ext cx="9144000" cy="794927"/>
          </a:xfrm>
        </p:spPr>
        <p:txBody>
          <a:bodyPr>
            <a:normAutofit fontScale="90000"/>
          </a:bodyPr>
          <a:lstStyle/>
          <a:p>
            <a:r>
              <a:rPr lang="en-GB" u="sng" dirty="0">
                <a:solidFill>
                  <a:srgbClr val="00B050"/>
                </a:solidFill>
                <a:effectLst>
                  <a:outerShdw blurRad="38100" dist="38100" dir="2700000" algn="tl">
                    <a:srgbClr val="000000">
                      <a:alpha val="43137"/>
                    </a:srgbClr>
                  </a:outerShdw>
                </a:effectLst>
              </a:rPr>
              <a:t>BAMRR MRI Safety Week 2024</a:t>
            </a:r>
          </a:p>
        </p:txBody>
      </p:sp>
      <p:sp>
        <p:nvSpPr>
          <p:cNvPr id="3" name="Subtitle 2">
            <a:extLst>
              <a:ext uri="{FF2B5EF4-FFF2-40B4-BE49-F238E27FC236}">
                <a16:creationId xmlns:a16="http://schemas.microsoft.com/office/drawing/2014/main" id="{50CFD70E-5478-DE03-FF7B-581C0671DC5E}"/>
              </a:ext>
            </a:extLst>
          </p:cNvPr>
          <p:cNvSpPr>
            <a:spLocks noGrp="1"/>
          </p:cNvSpPr>
          <p:nvPr>
            <p:ph type="subTitle" idx="1"/>
          </p:nvPr>
        </p:nvSpPr>
        <p:spPr>
          <a:xfrm>
            <a:off x="10009239" y="5650574"/>
            <a:ext cx="2182761" cy="1117450"/>
          </a:xfrm>
        </p:spPr>
        <p:txBody>
          <a:bodyPr>
            <a:normAutofit/>
          </a:bodyPr>
          <a:lstStyle/>
          <a:p>
            <a:pPr>
              <a:spcBef>
                <a:spcPts val="0"/>
              </a:spcBef>
            </a:pPr>
            <a:r>
              <a:rPr lang="en-GB" sz="1400" b="1" dirty="0"/>
              <a:t>Slide courtesy of </a:t>
            </a:r>
          </a:p>
          <a:p>
            <a:pPr>
              <a:spcBef>
                <a:spcPts val="0"/>
              </a:spcBef>
            </a:pPr>
            <a:r>
              <a:rPr lang="en-GB" sz="1400" b="1" dirty="0"/>
              <a:t>Dr Gillian MacNaught</a:t>
            </a:r>
          </a:p>
          <a:p>
            <a:pPr>
              <a:spcBef>
                <a:spcPts val="0"/>
              </a:spcBef>
            </a:pPr>
            <a:r>
              <a:rPr lang="en-GB" sz="1400" b="1" dirty="0"/>
              <a:t>Lead MRI Physicist</a:t>
            </a:r>
          </a:p>
          <a:p>
            <a:pPr>
              <a:spcBef>
                <a:spcPts val="0"/>
              </a:spcBef>
            </a:pPr>
            <a:r>
              <a:rPr lang="en-GB" sz="1400" b="1" dirty="0"/>
              <a:t>Royal Infirmary Edinburgh</a:t>
            </a:r>
          </a:p>
          <a:p>
            <a:pPr>
              <a:spcBef>
                <a:spcPts val="0"/>
              </a:spcBef>
            </a:pPr>
            <a:endParaRPr lang="en-GB" sz="1400" dirty="0"/>
          </a:p>
        </p:txBody>
      </p:sp>
      <p:pic>
        <p:nvPicPr>
          <p:cNvPr id="5" name="Picture 4">
            <a:extLst>
              <a:ext uri="{FF2B5EF4-FFF2-40B4-BE49-F238E27FC236}">
                <a16:creationId xmlns:a16="http://schemas.microsoft.com/office/drawing/2014/main" id="{6C1ECC3A-C102-F8E3-599E-81ED41915338}"/>
              </a:ext>
            </a:extLst>
          </p:cNvPr>
          <p:cNvPicPr>
            <a:picLocks noChangeAspect="1"/>
          </p:cNvPicPr>
          <p:nvPr/>
        </p:nvPicPr>
        <p:blipFill rotWithShape="1">
          <a:blip r:embed="rId2"/>
          <a:srcRect r="4032"/>
          <a:stretch/>
        </p:blipFill>
        <p:spPr>
          <a:xfrm>
            <a:off x="147484" y="1061884"/>
            <a:ext cx="9861755" cy="5633884"/>
          </a:xfrm>
          <a:prstGeom prst="rect">
            <a:avLst/>
          </a:prstGeom>
        </p:spPr>
      </p:pic>
      <p:pic>
        <p:nvPicPr>
          <p:cNvPr id="7" name="Picture 6">
            <a:extLst>
              <a:ext uri="{FF2B5EF4-FFF2-40B4-BE49-F238E27FC236}">
                <a16:creationId xmlns:a16="http://schemas.microsoft.com/office/drawing/2014/main" id="{AF4B7E06-AA47-BA7F-FA71-367D3DA2C322}"/>
              </a:ext>
            </a:extLst>
          </p:cNvPr>
          <p:cNvPicPr>
            <a:picLocks noChangeAspect="1"/>
          </p:cNvPicPr>
          <p:nvPr/>
        </p:nvPicPr>
        <p:blipFill>
          <a:blip r:embed="rId3"/>
          <a:stretch>
            <a:fillRect/>
          </a:stretch>
        </p:blipFill>
        <p:spPr>
          <a:xfrm>
            <a:off x="10335504" y="123486"/>
            <a:ext cx="1709011" cy="761417"/>
          </a:xfrm>
          <a:prstGeom prst="rect">
            <a:avLst/>
          </a:prstGeom>
        </p:spPr>
      </p:pic>
      <p:sp>
        <p:nvSpPr>
          <p:cNvPr id="4" name="TextBox 3">
            <a:extLst>
              <a:ext uri="{FF2B5EF4-FFF2-40B4-BE49-F238E27FC236}">
                <a16:creationId xmlns:a16="http://schemas.microsoft.com/office/drawing/2014/main" id="{D2DFFE96-3B0A-5726-3FD1-4873BD6EB8EB}"/>
              </a:ext>
            </a:extLst>
          </p:cNvPr>
          <p:cNvSpPr txBox="1"/>
          <p:nvPr/>
        </p:nvSpPr>
        <p:spPr>
          <a:xfrm>
            <a:off x="3765755" y="2947219"/>
            <a:ext cx="3293807" cy="1569660"/>
          </a:xfrm>
          <a:prstGeom prst="rect">
            <a:avLst/>
          </a:prstGeom>
          <a:noFill/>
        </p:spPr>
        <p:txBody>
          <a:bodyPr wrap="square" rtlCol="0">
            <a:spAutoFit/>
          </a:bodyPr>
          <a:lstStyle/>
          <a:p>
            <a:pPr algn="ctr"/>
            <a:r>
              <a:rPr lang="en-GB" sz="3200" u="sng" dirty="0">
                <a:solidFill>
                  <a:srgbClr val="FF0000"/>
                </a:solidFill>
                <a:effectLst>
                  <a:outerShdw blurRad="38100" dist="38100" dir="2700000" algn="tl">
                    <a:srgbClr val="000000">
                      <a:alpha val="43137"/>
                    </a:srgbClr>
                  </a:outerShdw>
                </a:effectLst>
              </a:rPr>
              <a:t>Recommendations and </a:t>
            </a:r>
          </a:p>
          <a:p>
            <a:pPr algn="ctr"/>
            <a:r>
              <a:rPr lang="en-GB" sz="3200" u="sng" dirty="0">
                <a:solidFill>
                  <a:srgbClr val="FF0000"/>
                </a:solidFill>
                <a:effectLst>
                  <a:outerShdw blurRad="38100" dist="38100" dir="2700000" algn="tl">
                    <a:srgbClr val="000000">
                      <a:alpha val="43137"/>
                    </a:srgbClr>
                  </a:outerShdw>
                </a:effectLst>
              </a:rPr>
              <a:t>Actions</a:t>
            </a:r>
            <a:endParaRPr lang="en-GB"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996388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DDCC0-F111-F5A3-6948-ECBF6A5549FD}"/>
              </a:ext>
            </a:extLst>
          </p:cNvPr>
          <p:cNvSpPr>
            <a:spLocks noGrp="1"/>
          </p:cNvSpPr>
          <p:nvPr>
            <p:ph type="ctrTitle"/>
          </p:nvPr>
        </p:nvSpPr>
        <p:spPr>
          <a:xfrm>
            <a:off x="1469923" y="89976"/>
            <a:ext cx="9144000" cy="794927"/>
          </a:xfrm>
        </p:spPr>
        <p:txBody>
          <a:bodyPr>
            <a:normAutofit fontScale="90000"/>
          </a:bodyPr>
          <a:lstStyle/>
          <a:p>
            <a:r>
              <a:rPr lang="en-GB" u="sng" dirty="0">
                <a:solidFill>
                  <a:srgbClr val="00B050"/>
                </a:solidFill>
                <a:effectLst>
                  <a:outerShdw blurRad="38100" dist="38100" dir="2700000" algn="tl">
                    <a:srgbClr val="000000">
                      <a:alpha val="43137"/>
                    </a:srgbClr>
                  </a:outerShdw>
                </a:effectLst>
              </a:rPr>
              <a:t>BAMRR MRI Safety Week 2024</a:t>
            </a:r>
          </a:p>
        </p:txBody>
      </p:sp>
      <p:pic>
        <p:nvPicPr>
          <p:cNvPr id="7" name="Picture 6">
            <a:extLst>
              <a:ext uri="{FF2B5EF4-FFF2-40B4-BE49-F238E27FC236}">
                <a16:creationId xmlns:a16="http://schemas.microsoft.com/office/drawing/2014/main" id="{AF4B7E06-AA47-BA7F-FA71-367D3DA2C322}"/>
              </a:ext>
            </a:extLst>
          </p:cNvPr>
          <p:cNvPicPr>
            <a:picLocks noChangeAspect="1"/>
          </p:cNvPicPr>
          <p:nvPr/>
        </p:nvPicPr>
        <p:blipFill>
          <a:blip r:embed="rId2"/>
          <a:stretch>
            <a:fillRect/>
          </a:stretch>
        </p:blipFill>
        <p:spPr>
          <a:xfrm>
            <a:off x="10335504" y="123486"/>
            <a:ext cx="1709011" cy="761417"/>
          </a:xfrm>
          <a:prstGeom prst="rect">
            <a:avLst/>
          </a:prstGeom>
        </p:spPr>
      </p:pic>
      <p:sp>
        <p:nvSpPr>
          <p:cNvPr id="6" name="Subtitle 5">
            <a:extLst>
              <a:ext uri="{FF2B5EF4-FFF2-40B4-BE49-F238E27FC236}">
                <a16:creationId xmlns:a16="http://schemas.microsoft.com/office/drawing/2014/main" id="{E9D78ACB-7B8B-726E-09D9-95E72697D812}"/>
              </a:ext>
            </a:extLst>
          </p:cNvPr>
          <p:cNvSpPr>
            <a:spLocks noGrp="1"/>
          </p:cNvSpPr>
          <p:nvPr>
            <p:ph type="subTitle" idx="1"/>
          </p:nvPr>
        </p:nvSpPr>
        <p:spPr>
          <a:xfrm>
            <a:off x="1524000" y="1415845"/>
            <a:ext cx="9144000" cy="3841955"/>
          </a:xfrm>
        </p:spPr>
        <p:txBody>
          <a:bodyPr>
            <a:normAutofit/>
          </a:bodyPr>
          <a:lstStyle/>
          <a:p>
            <a:pPr algn="l"/>
            <a:endParaRPr lang="en-GB" sz="2400" dirty="0"/>
          </a:p>
          <a:p>
            <a:pPr algn="l"/>
            <a:endParaRPr lang="en-GB" dirty="0"/>
          </a:p>
          <a:p>
            <a:pPr algn="l"/>
            <a:endParaRPr lang="en-GB" dirty="0"/>
          </a:p>
        </p:txBody>
      </p:sp>
      <p:sp>
        <p:nvSpPr>
          <p:cNvPr id="3" name="TextBox 2">
            <a:extLst>
              <a:ext uri="{FF2B5EF4-FFF2-40B4-BE49-F238E27FC236}">
                <a16:creationId xmlns:a16="http://schemas.microsoft.com/office/drawing/2014/main" id="{D022D948-6E51-BCDD-E5A2-324CDD1CFFBB}"/>
              </a:ext>
            </a:extLst>
          </p:cNvPr>
          <p:cNvSpPr txBox="1"/>
          <p:nvPr/>
        </p:nvSpPr>
        <p:spPr>
          <a:xfrm>
            <a:off x="63910" y="726643"/>
            <a:ext cx="11956025" cy="5693866"/>
          </a:xfrm>
          <a:prstGeom prst="rect">
            <a:avLst/>
          </a:prstGeom>
          <a:noFill/>
        </p:spPr>
        <p:txBody>
          <a:bodyPr wrap="square">
            <a:spAutoFit/>
          </a:bodyPr>
          <a:lstStyle/>
          <a:p>
            <a:pPr marL="457200" indent="-457200" algn="l">
              <a:buFont typeface="Arial" panose="020B0604020202020204" pitchFamily="34" charset="0"/>
              <a:buChar char="•"/>
            </a:pPr>
            <a:r>
              <a:rPr lang="en-GB" sz="2500" dirty="0">
                <a:latin typeface="Calibri" panose="020F0502020204030204" pitchFamily="34" charset="0"/>
                <a:ea typeface="Calibri" panose="020F0502020204030204" pitchFamily="34" charset="0"/>
                <a:cs typeface="Times New Roman" panose="02020603050405020304" pitchFamily="18" charset="0"/>
              </a:rPr>
              <a:t>The report highlighted the incident was more complex than first thought, as there were so many contributing factors.</a:t>
            </a:r>
          </a:p>
          <a:p>
            <a:pPr marL="457200" indent="-457200" algn="l">
              <a:buFont typeface="Arial" panose="020B0604020202020204" pitchFamily="34" charset="0"/>
              <a:buChar char="•"/>
            </a:pPr>
            <a:r>
              <a:rPr lang="en-GB" sz="2500" dirty="0">
                <a:latin typeface="Calibri" panose="020F0502020204030204" pitchFamily="34" charset="0"/>
                <a:ea typeface="Calibri" panose="020F0502020204030204" pitchFamily="34" charset="0"/>
                <a:cs typeface="Times New Roman" panose="02020603050405020304" pitchFamily="18" charset="0"/>
              </a:rPr>
              <a:t>Immediate changes in practice included:</a:t>
            </a:r>
          </a:p>
          <a:p>
            <a:pPr marL="457200" indent="-457200" algn="l">
              <a:buFont typeface="Wingdings" panose="05000000000000000000" pitchFamily="2" charset="2"/>
              <a:buChar char="ü"/>
            </a:pPr>
            <a:r>
              <a:rPr lang="en-GB" sz="2500" dirty="0">
                <a:latin typeface="Calibri" panose="020F0502020204030204" pitchFamily="34" charset="0"/>
                <a:ea typeface="Calibri" panose="020F0502020204030204" pitchFamily="34" charset="0"/>
                <a:cs typeface="Times New Roman" panose="02020603050405020304" pitchFamily="18" charset="0"/>
              </a:rPr>
              <a:t>	SOP for GA procedure, with recorded ‘Pause and Check’ with an MR Authorised 	Person (supervisor)</a:t>
            </a:r>
          </a:p>
          <a:p>
            <a:pPr marL="457200" indent="-457200" algn="l">
              <a:buFont typeface="Wingdings" panose="05000000000000000000" pitchFamily="2" charset="2"/>
              <a:buChar char="ü"/>
            </a:pPr>
            <a:r>
              <a:rPr lang="en-GB" sz="2500" dirty="0">
                <a:latin typeface="Calibri" panose="020F0502020204030204" pitchFamily="34" charset="0"/>
                <a:ea typeface="Calibri" panose="020F0502020204030204" pitchFamily="34" charset="0"/>
                <a:cs typeface="Times New Roman" panose="02020603050405020304" pitchFamily="18" charset="0"/>
              </a:rPr>
              <a:t>	SOP for equipment checking prior to entering the MR CAA</a:t>
            </a:r>
          </a:p>
          <a:p>
            <a:pPr marL="457200" indent="-457200" algn="l">
              <a:buFont typeface="Wingdings" panose="05000000000000000000" pitchFamily="2" charset="2"/>
              <a:buChar char="ü"/>
            </a:pPr>
            <a:r>
              <a:rPr lang="en-GB" sz="2500" dirty="0">
                <a:latin typeface="Calibri" panose="020F0502020204030204" pitchFamily="34" charset="0"/>
                <a:ea typeface="Calibri" panose="020F0502020204030204" pitchFamily="34" charset="0"/>
                <a:cs typeface="Times New Roman" panose="02020603050405020304" pitchFamily="18" charset="0"/>
              </a:rPr>
              <a:t>	Training around the level of authorisation of staff, roles and responsibilities, 	including appointing a “Lead Authorised Person (Supervisor) for each scanner for 	the day, for all sessions, not just GA’s</a:t>
            </a:r>
          </a:p>
          <a:p>
            <a:pPr marL="457200" indent="-457200" algn="l">
              <a:buFont typeface="Wingdings" panose="05000000000000000000" pitchFamily="2" charset="2"/>
              <a:buChar char="ü"/>
            </a:pPr>
            <a:r>
              <a:rPr lang="en-GB" sz="2500" dirty="0">
                <a:latin typeface="Calibri" panose="020F0502020204030204" pitchFamily="34" charset="0"/>
                <a:ea typeface="Calibri" panose="020F0502020204030204" pitchFamily="34" charset="0"/>
                <a:cs typeface="Times New Roman" panose="02020603050405020304" pitchFamily="18" charset="0"/>
              </a:rPr>
              <a:t>	Tightening up on physical safety (Shut scanner room door and adding floor 	stickers and a physical plastic chain across the scanner room door)</a:t>
            </a:r>
          </a:p>
          <a:p>
            <a:pPr marL="914400" lvl="1" indent="-914400">
              <a:buFont typeface="Wingdings" panose="05000000000000000000" pitchFamily="2" charset="2"/>
              <a:buChar char="ü"/>
            </a:pPr>
            <a:r>
              <a:rPr lang="en-GB" sz="2500" dirty="0">
                <a:latin typeface="Calibri" panose="020F0502020204030204" pitchFamily="34" charset="0"/>
                <a:ea typeface="Calibri" panose="020F0502020204030204" pitchFamily="34" charset="0"/>
                <a:cs typeface="Times New Roman" panose="02020603050405020304" pitchFamily="18" charset="0"/>
              </a:rPr>
              <a:t>Ensure MRI scan takes priority in MR GA session</a:t>
            </a:r>
          </a:p>
          <a:p>
            <a:pPr marL="914400" lvl="1" indent="-914400">
              <a:buFont typeface="Wingdings" panose="05000000000000000000" pitchFamily="2" charset="2"/>
              <a:buChar char="ü"/>
            </a:pPr>
            <a:r>
              <a:rPr lang="en-GB" sz="2500" dirty="0">
                <a:latin typeface="Calibri" panose="020F0502020204030204" pitchFamily="34" charset="0"/>
                <a:ea typeface="Calibri" panose="020F0502020204030204" pitchFamily="34" charset="0"/>
                <a:cs typeface="Times New Roman" panose="02020603050405020304" pitchFamily="18" charset="0"/>
              </a:rPr>
              <a:t>Moving the location of MR GA list to Intraoperative MR suite</a:t>
            </a:r>
          </a:p>
          <a:p>
            <a:pPr marL="914400" lvl="1" indent="-914400">
              <a:buFont typeface="Wingdings" panose="05000000000000000000" pitchFamily="2" charset="2"/>
              <a:buChar char="ü"/>
            </a:pPr>
            <a:r>
              <a:rPr lang="en-GB" sz="2500" dirty="0">
                <a:latin typeface="Calibri" panose="020F0502020204030204" pitchFamily="34" charset="0"/>
                <a:ea typeface="Calibri" panose="020F0502020204030204" pitchFamily="34" charset="0"/>
                <a:cs typeface="Times New Roman" panose="02020603050405020304" pitchFamily="18" charset="0"/>
              </a:rPr>
              <a:t>Anaesthesia WHO Checklist modified with final pause and check procedure</a:t>
            </a:r>
          </a:p>
        </p:txBody>
      </p:sp>
      <p:sp>
        <p:nvSpPr>
          <p:cNvPr id="5" name="Subtitle 2">
            <a:extLst>
              <a:ext uri="{FF2B5EF4-FFF2-40B4-BE49-F238E27FC236}">
                <a16:creationId xmlns:a16="http://schemas.microsoft.com/office/drawing/2014/main" id="{A7423D51-072D-EA91-AB4C-E10E471AF43E}"/>
              </a:ext>
            </a:extLst>
          </p:cNvPr>
          <p:cNvSpPr txBox="1">
            <a:spLocks/>
          </p:cNvSpPr>
          <p:nvPr/>
        </p:nvSpPr>
        <p:spPr>
          <a:xfrm>
            <a:off x="9990740" y="5992995"/>
            <a:ext cx="2201260" cy="86500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GB" sz="1400" b="1" dirty="0"/>
              <a:t>Slide courtesy of </a:t>
            </a:r>
          </a:p>
          <a:p>
            <a:pPr>
              <a:spcBef>
                <a:spcPts val="0"/>
              </a:spcBef>
            </a:pPr>
            <a:r>
              <a:rPr lang="en-GB" sz="1400" b="1" dirty="0"/>
              <a:t>Dr Gillian MacNaught</a:t>
            </a:r>
          </a:p>
          <a:p>
            <a:pPr>
              <a:spcBef>
                <a:spcPts val="0"/>
              </a:spcBef>
            </a:pPr>
            <a:r>
              <a:rPr lang="en-GB" sz="1400" b="1" dirty="0"/>
              <a:t>Lead MRI Physicist</a:t>
            </a:r>
          </a:p>
          <a:p>
            <a:pPr>
              <a:spcBef>
                <a:spcPts val="0"/>
              </a:spcBef>
            </a:pPr>
            <a:r>
              <a:rPr lang="en-GB" sz="1400" b="1" dirty="0"/>
              <a:t>Royal Infirmary Edinburgh</a:t>
            </a:r>
          </a:p>
          <a:p>
            <a:pPr>
              <a:spcBef>
                <a:spcPts val="0"/>
              </a:spcBef>
            </a:pPr>
            <a:endParaRPr lang="en-GB" sz="1400" dirty="0"/>
          </a:p>
        </p:txBody>
      </p:sp>
    </p:spTree>
    <p:extLst>
      <p:ext uri="{BB962C8B-B14F-4D97-AF65-F5344CB8AC3E}">
        <p14:creationId xmlns:p14="http://schemas.microsoft.com/office/powerpoint/2010/main" val="2674127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DDCC0-F111-F5A3-6948-ECBF6A5549FD}"/>
              </a:ext>
            </a:extLst>
          </p:cNvPr>
          <p:cNvSpPr>
            <a:spLocks noGrp="1"/>
          </p:cNvSpPr>
          <p:nvPr>
            <p:ph type="ctrTitle"/>
          </p:nvPr>
        </p:nvSpPr>
        <p:spPr>
          <a:xfrm>
            <a:off x="1469923" y="89976"/>
            <a:ext cx="9144000" cy="794927"/>
          </a:xfrm>
        </p:spPr>
        <p:txBody>
          <a:bodyPr>
            <a:normAutofit fontScale="90000"/>
          </a:bodyPr>
          <a:lstStyle/>
          <a:p>
            <a:r>
              <a:rPr lang="en-GB" u="sng" dirty="0">
                <a:solidFill>
                  <a:srgbClr val="00B050"/>
                </a:solidFill>
                <a:effectLst>
                  <a:outerShdw blurRad="38100" dist="38100" dir="2700000" algn="tl">
                    <a:srgbClr val="000000">
                      <a:alpha val="43137"/>
                    </a:srgbClr>
                  </a:outerShdw>
                </a:effectLst>
              </a:rPr>
              <a:t>BAMRR MRI Safety Week 2024</a:t>
            </a:r>
          </a:p>
        </p:txBody>
      </p:sp>
      <p:pic>
        <p:nvPicPr>
          <p:cNvPr id="7" name="Picture 6">
            <a:extLst>
              <a:ext uri="{FF2B5EF4-FFF2-40B4-BE49-F238E27FC236}">
                <a16:creationId xmlns:a16="http://schemas.microsoft.com/office/drawing/2014/main" id="{AF4B7E06-AA47-BA7F-FA71-367D3DA2C322}"/>
              </a:ext>
            </a:extLst>
          </p:cNvPr>
          <p:cNvPicPr>
            <a:picLocks noChangeAspect="1"/>
          </p:cNvPicPr>
          <p:nvPr/>
        </p:nvPicPr>
        <p:blipFill>
          <a:blip r:embed="rId2"/>
          <a:stretch>
            <a:fillRect/>
          </a:stretch>
        </p:blipFill>
        <p:spPr>
          <a:xfrm>
            <a:off x="10335504" y="123486"/>
            <a:ext cx="1709011" cy="761417"/>
          </a:xfrm>
          <a:prstGeom prst="rect">
            <a:avLst/>
          </a:prstGeom>
        </p:spPr>
      </p:pic>
      <p:sp>
        <p:nvSpPr>
          <p:cNvPr id="6" name="Subtitle 5">
            <a:extLst>
              <a:ext uri="{FF2B5EF4-FFF2-40B4-BE49-F238E27FC236}">
                <a16:creationId xmlns:a16="http://schemas.microsoft.com/office/drawing/2014/main" id="{E9D78ACB-7B8B-726E-09D9-95E72697D812}"/>
              </a:ext>
            </a:extLst>
          </p:cNvPr>
          <p:cNvSpPr>
            <a:spLocks noGrp="1"/>
          </p:cNvSpPr>
          <p:nvPr>
            <p:ph type="subTitle" idx="1"/>
          </p:nvPr>
        </p:nvSpPr>
        <p:spPr>
          <a:xfrm>
            <a:off x="1524000" y="1415845"/>
            <a:ext cx="9144000" cy="3841955"/>
          </a:xfrm>
        </p:spPr>
        <p:txBody>
          <a:bodyPr>
            <a:normAutofit/>
          </a:bodyPr>
          <a:lstStyle/>
          <a:p>
            <a:pPr algn="l"/>
            <a:endParaRPr lang="en-GB" sz="2400" dirty="0"/>
          </a:p>
          <a:p>
            <a:pPr algn="l"/>
            <a:endParaRPr lang="en-GB" dirty="0"/>
          </a:p>
          <a:p>
            <a:pPr algn="l"/>
            <a:endParaRPr lang="en-GB" dirty="0"/>
          </a:p>
        </p:txBody>
      </p:sp>
      <p:sp>
        <p:nvSpPr>
          <p:cNvPr id="4" name="TextBox 3">
            <a:extLst>
              <a:ext uri="{FF2B5EF4-FFF2-40B4-BE49-F238E27FC236}">
                <a16:creationId xmlns:a16="http://schemas.microsoft.com/office/drawing/2014/main" id="{6B1FD854-B931-A9C2-82AD-B1489200F1BF}"/>
              </a:ext>
            </a:extLst>
          </p:cNvPr>
          <p:cNvSpPr txBox="1"/>
          <p:nvPr/>
        </p:nvSpPr>
        <p:spPr>
          <a:xfrm>
            <a:off x="-27697" y="962164"/>
            <a:ext cx="10343536" cy="3539430"/>
          </a:xfrm>
          <a:prstGeom prst="rect">
            <a:avLst/>
          </a:prstGeom>
          <a:noFill/>
        </p:spPr>
        <p:txBody>
          <a:bodyPr wrap="square">
            <a:spAutoFit/>
          </a:bodyPr>
          <a:lstStyle/>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D022D948-6E51-BCDD-E5A2-324CDD1CFFBB}"/>
              </a:ext>
            </a:extLst>
          </p:cNvPr>
          <p:cNvSpPr txBox="1"/>
          <p:nvPr/>
        </p:nvSpPr>
        <p:spPr>
          <a:xfrm>
            <a:off x="270387" y="1177607"/>
            <a:ext cx="10343536" cy="4832092"/>
          </a:xfrm>
          <a:prstGeom prst="rect">
            <a:avLst/>
          </a:prstGeom>
          <a:noFill/>
        </p:spPr>
        <p:txBody>
          <a:bodyPr wrap="square">
            <a:spAutoFit/>
          </a:bodyPr>
          <a:lstStyle/>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FB9B1833-82FE-ED7D-93E1-493FB4BF035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076" r="5181"/>
          <a:stretch/>
        </p:blipFill>
        <p:spPr>
          <a:xfrm>
            <a:off x="4982268" y="918413"/>
            <a:ext cx="6659126" cy="3376309"/>
          </a:xfrm>
          <a:prstGeom prst="rect">
            <a:avLst/>
          </a:prstGeom>
        </p:spPr>
      </p:pic>
      <p:sp>
        <p:nvSpPr>
          <p:cNvPr id="8" name="Subtitle 2">
            <a:extLst>
              <a:ext uri="{FF2B5EF4-FFF2-40B4-BE49-F238E27FC236}">
                <a16:creationId xmlns:a16="http://schemas.microsoft.com/office/drawing/2014/main" id="{453FC21D-8D53-D7F8-D422-1C904C295E79}"/>
              </a:ext>
            </a:extLst>
          </p:cNvPr>
          <p:cNvSpPr txBox="1">
            <a:spLocks/>
          </p:cNvSpPr>
          <p:nvPr/>
        </p:nvSpPr>
        <p:spPr>
          <a:xfrm>
            <a:off x="9990740" y="5956495"/>
            <a:ext cx="2201260" cy="96885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GB" sz="1400" b="1" dirty="0"/>
              <a:t>Slide courtesy of </a:t>
            </a:r>
          </a:p>
          <a:p>
            <a:pPr>
              <a:spcBef>
                <a:spcPts val="0"/>
              </a:spcBef>
            </a:pPr>
            <a:r>
              <a:rPr lang="en-GB" sz="1400" b="1" dirty="0"/>
              <a:t>Dr Gillian MacNaught</a:t>
            </a:r>
          </a:p>
          <a:p>
            <a:pPr>
              <a:spcBef>
                <a:spcPts val="0"/>
              </a:spcBef>
            </a:pPr>
            <a:r>
              <a:rPr lang="en-GB" sz="1400" b="1" dirty="0"/>
              <a:t>Lead MRI Physicist</a:t>
            </a:r>
          </a:p>
          <a:p>
            <a:pPr>
              <a:spcBef>
                <a:spcPts val="0"/>
              </a:spcBef>
            </a:pPr>
            <a:r>
              <a:rPr lang="en-GB" sz="1400" b="1" dirty="0"/>
              <a:t>Royal Infirmary Edinburgh</a:t>
            </a:r>
          </a:p>
          <a:p>
            <a:pPr>
              <a:spcBef>
                <a:spcPts val="0"/>
              </a:spcBef>
            </a:pPr>
            <a:endParaRPr lang="en-GB" sz="1400" dirty="0"/>
          </a:p>
        </p:txBody>
      </p:sp>
      <p:pic>
        <p:nvPicPr>
          <p:cNvPr id="10" name="Picture 9">
            <a:extLst>
              <a:ext uri="{FF2B5EF4-FFF2-40B4-BE49-F238E27FC236}">
                <a16:creationId xmlns:a16="http://schemas.microsoft.com/office/drawing/2014/main" id="{1F0D5300-8B5B-B5A5-6882-096A9F6AB43F}"/>
              </a:ext>
            </a:extLst>
          </p:cNvPr>
          <p:cNvPicPr>
            <a:picLocks noChangeAspect="1"/>
          </p:cNvPicPr>
          <p:nvPr/>
        </p:nvPicPr>
        <p:blipFill>
          <a:blip r:embed="rId4"/>
          <a:stretch>
            <a:fillRect/>
          </a:stretch>
        </p:blipFill>
        <p:spPr>
          <a:xfrm>
            <a:off x="205187" y="4294722"/>
            <a:ext cx="6105831" cy="2228036"/>
          </a:xfrm>
          <a:prstGeom prst="rect">
            <a:avLst/>
          </a:prstGeom>
        </p:spPr>
      </p:pic>
      <p:pic>
        <p:nvPicPr>
          <p:cNvPr id="12" name="Picture 11">
            <a:extLst>
              <a:ext uri="{FF2B5EF4-FFF2-40B4-BE49-F238E27FC236}">
                <a16:creationId xmlns:a16="http://schemas.microsoft.com/office/drawing/2014/main" id="{A952F38C-0F42-B98A-A1FD-6380CE5673C8}"/>
              </a:ext>
            </a:extLst>
          </p:cNvPr>
          <p:cNvPicPr>
            <a:picLocks noChangeAspect="1"/>
          </p:cNvPicPr>
          <p:nvPr/>
        </p:nvPicPr>
        <p:blipFill>
          <a:blip r:embed="rId5"/>
          <a:stretch>
            <a:fillRect/>
          </a:stretch>
        </p:blipFill>
        <p:spPr>
          <a:xfrm>
            <a:off x="205187" y="6440923"/>
            <a:ext cx="6105831" cy="412124"/>
          </a:xfrm>
          <a:prstGeom prst="rect">
            <a:avLst/>
          </a:prstGeom>
        </p:spPr>
      </p:pic>
      <p:pic>
        <p:nvPicPr>
          <p:cNvPr id="13" name="Picture 12">
            <a:extLst>
              <a:ext uri="{FF2B5EF4-FFF2-40B4-BE49-F238E27FC236}">
                <a16:creationId xmlns:a16="http://schemas.microsoft.com/office/drawing/2014/main" id="{5B6680C7-0A6F-4DD8-FDBC-FA78596DDF7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3242" t="14552" r="23260" b="15133"/>
          <a:stretch/>
        </p:blipFill>
        <p:spPr bwMode="auto">
          <a:xfrm>
            <a:off x="384573" y="1239886"/>
            <a:ext cx="4483509" cy="2992557"/>
          </a:xfrm>
          <a:prstGeom prst="rect">
            <a:avLst/>
          </a:prstGeom>
          <a:ln>
            <a:noFill/>
          </a:ln>
          <a:extLst>
            <a:ext uri="{53640926-AAD7-44D8-BBD7-CCE9431645EC}">
              <a14:shadowObscured xmlns:a14="http://schemas.microsoft.com/office/drawing/2010/main"/>
            </a:ext>
          </a:extLst>
        </p:spPr>
      </p:pic>
      <p:sp>
        <p:nvSpPr>
          <p:cNvPr id="14" name="TextBox 13">
            <a:extLst>
              <a:ext uri="{FF2B5EF4-FFF2-40B4-BE49-F238E27FC236}">
                <a16:creationId xmlns:a16="http://schemas.microsoft.com/office/drawing/2014/main" id="{3032C800-47A4-2450-603E-0010E9EB4C1D}"/>
              </a:ext>
            </a:extLst>
          </p:cNvPr>
          <p:cNvSpPr txBox="1"/>
          <p:nvPr/>
        </p:nvSpPr>
        <p:spPr>
          <a:xfrm>
            <a:off x="205187" y="797797"/>
            <a:ext cx="2123768" cy="369332"/>
          </a:xfrm>
          <a:prstGeom prst="rect">
            <a:avLst/>
          </a:prstGeom>
          <a:noFill/>
        </p:spPr>
        <p:txBody>
          <a:bodyPr wrap="square" rtlCol="0">
            <a:spAutoFit/>
          </a:bodyPr>
          <a:lstStyle/>
          <a:p>
            <a:r>
              <a:rPr lang="en-GB" u="sng" dirty="0">
                <a:solidFill>
                  <a:srgbClr val="FF0000"/>
                </a:solidFill>
              </a:rPr>
              <a:t>Immediate Changes:</a:t>
            </a:r>
          </a:p>
        </p:txBody>
      </p:sp>
    </p:spTree>
    <p:extLst>
      <p:ext uri="{BB962C8B-B14F-4D97-AF65-F5344CB8AC3E}">
        <p14:creationId xmlns:p14="http://schemas.microsoft.com/office/powerpoint/2010/main" val="2825702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DDCC0-F111-F5A3-6948-ECBF6A5549FD}"/>
              </a:ext>
            </a:extLst>
          </p:cNvPr>
          <p:cNvSpPr>
            <a:spLocks noGrp="1"/>
          </p:cNvSpPr>
          <p:nvPr>
            <p:ph type="ctrTitle"/>
          </p:nvPr>
        </p:nvSpPr>
        <p:spPr>
          <a:xfrm>
            <a:off x="1469923" y="89976"/>
            <a:ext cx="9144000" cy="794927"/>
          </a:xfrm>
        </p:spPr>
        <p:txBody>
          <a:bodyPr>
            <a:normAutofit fontScale="90000"/>
          </a:bodyPr>
          <a:lstStyle/>
          <a:p>
            <a:r>
              <a:rPr lang="en-GB" u="sng" dirty="0">
                <a:solidFill>
                  <a:srgbClr val="00B050"/>
                </a:solidFill>
                <a:effectLst>
                  <a:outerShdw blurRad="38100" dist="38100" dir="2700000" algn="tl">
                    <a:srgbClr val="000000">
                      <a:alpha val="43137"/>
                    </a:srgbClr>
                  </a:outerShdw>
                </a:effectLst>
              </a:rPr>
              <a:t>BAMRR MRI Safety Week 2024</a:t>
            </a:r>
          </a:p>
        </p:txBody>
      </p:sp>
      <p:pic>
        <p:nvPicPr>
          <p:cNvPr id="7" name="Picture 6">
            <a:extLst>
              <a:ext uri="{FF2B5EF4-FFF2-40B4-BE49-F238E27FC236}">
                <a16:creationId xmlns:a16="http://schemas.microsoft.com/office/drawing/2014/main" id="{AF4B7E06-AA47-BA7F-FA71-367D3DA2C322}"/>
              </a:ext>
            </a:extLst>
          </p:cNvPr>
          <p:cNvPicPr>
            <a:picLocks noChangeAspect="1"/>
          </p:cNvPicPr>
          <p:nvPr/>
        </p:nvPicPr>
        <p:blipFill>
          <a:blip r:embed="rId2"/>
          <a:stretch>
            <a:fillRect/>
          </a:stretch>
        </p:blipFill>
        <p:spPr>
          <a:xfrm>
            <a:off x="10335504" y="123486"/>
            <a:ext cx="1709011" cy="761417"/>
          </a:xfrm>
          <a:prstGeom prst="rect">
            <a:avLst/>
          </a:prstGeom>
        </p:spPr>
      </p:pic>
      <p:sp>
        <p:nvSpPr>
          <p:cNvPr id="6" name="Subtitle 5">
            <a:extLst>
              <a:ext uri="{FF2B5EF4-FFF2-40B4-BE49-F238E27FC236}">
                <a16:creationId xmlns:a16="http://schemas.microsoft.com/office/drawing/2014/main" id="{E9D78ACB-7B8B-726E-09D9-95E72697D812}"/>
              </a:ext>
            </a:extLst>
          </p:cNvPr>
          <p:cNvSpPr>
            <a:spLocks noGrp="1"/>
          </p:cNvSpPr>
          <p:nvPr>
            <p:ph type="subTitle" idx="1"/>
          </p:nvPr>
        </p:nvSpPr>
        <p:spPr>
          <a:xfrm>
            <a:off x="1524000" y="1415845"/>
            <a:ext cx="9144000" cy="3841955"/>
          </a:xfrm>
        </p:spPr>
        <p:txBody>
          <a:bodyPr>
            <a:normAutofit/>
          </a:bodyPr>
          <a:lstStyle/>
          <a:p>
            <a:pPr algn="l"/>
            <a:endParaRPr lang="en-GB" sz="2400" dirty="0"/>
          </a:p>
          <a:p>
            <a:pPr algn="l"/>
            <a:endParaRPr lang="en-GB" dirty="0"/>
          </a:p>
          <a:p>
            <a:pPr algn="l"/>
            <a:endParaRPr lang="en-GB" dirty="0"/>
          </a:p>
        </p:txBody>
      </p:sp>
      <p:sp>
        <p:nvSpPr>
          <p:cNvPr id="4" name="TextBox 3">
            <a:extLst>
              <a:ext uri="{FF2B5EF4-FFF2-40B4-BE49-F238E27FC236}">
                <a16:creationId xmlns:a16="http://schemas.microsoft.com/office/drawing/2014/main" id="{6B1FD854-B931-A9C2-82AD-B1489200F1BF}"/>
              </a:ext>
            </a:extLst>
          </p:cNvPr>
          <p:cNvSpPr txBox="1"/>
          <p:nvPr/>
        </p:nvSpPr>
        <p:spPr>
          <a:xfrm>
            <a:off x="311689" y="962164"/>
            <a:ext cx="10004149" cy="3539430"/>
          </a:xfrm>
          <a:prstGeom prst="rect">
            <a:avLst/>
          </a:prstGeom>
          <a:noFill/>
        </p:spPr>
        <p:txBody>
          <a:bodyPr wrap="square">
            <a:spAutoFit/>
          </a:bodyPr>
          <a:lstStyle/>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D022D948-6E51-BCDD-E5A2-324CDD1CFFBB}"/>
              </a:ext>
            </a:extLst>
          </p:cNvPr>
          <p:cNvSpPr txBox="1"/>
          <p:nvPr/>
        </p:nvSpPr>
        <p:spPr>
          <a:xfrm>
            <a:off x="501445" y="1063744"/>
            <a:ext cx="10343536" cy="4832092"/>
          </a:xfrm>
          <a:prstGeom prst="rect">
            <a:avLst/>
          </a:prstGeom>
          <a:noFill/>
        </p:spPr>
        <p:txBody>
          <a:bodyPr wrap="square">
            <a:spAutoFit/>
          </a:bodyPr>
          <a:lstStyle/>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9" name="Subtitle 2">
            <a:extLst>
              <a:ext uri="{FF2B5EF4-FFF2-40B4-BE49-F238E27FC236}">
                <a16:creationId xmlns:a16="http://schemas.microsoft.com/office/drawing/2014/main" id="{C18738C4-52F0-2385-27FE-AA719B1FD397}"/>
              </a:ext>
            </a:extLst>
          </p:cNvPr>
          <p:cNvSpPr txBox="1">
            <a:spLocks/>
          </p:cNvSpPr>
          <p:nvPr/>
        </p:nvSpPr>
        <p:spPr>
          <a:xfrm>
            <a:off x="10080652" y="5918595"/>
            <a:ext cx="2182761" cy="853885"/>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GB" sz="1400" b="1" dirty="0"/>
              <a:t>Slide courtesy of </a:t>
            </a:r>
          </a:p>
          <a:p>
            <a:pPr>
              <a:spcBef>
                <a:spcPts val="0"/>
              </a:spcBef>
            </a:pPr>
            <a:r>
              <a:rPr lang="en-GB" sz="1400" b="1" dirty="0"/>
              <a:t>Dr Gillian MacNaught</a:t>
            </a:r>
          </a:p>
          <a:p>
            <a:pPr>
              <a:spcBef>
                <a:spcPts val="0"/>
              </a:spcBef>
            </a:pPr>
            <a:r>
              <a:rPr lang="en-GB" sz="1400" b="1" dirty="0"/>
              <a:t>Lead MRI Physicist</a:t>
            </a:r>
          </a:p>
          <a:p>
            <a:pPr>
              <a:spcBef>
                <a:spcPts val="0"/>
              </a:spcBef>
            </a:pPr>
            <a:r>
              <a:rPr lang="en-GB" sz="1400" b="1" dirty="0"/>
              <a:t>Royal Infirmary Edinburgh</a:t>
            </a:r>
          </a:p>
        </p:txBody>
      </p:sp>
      <p:pic>
        <p:nvPicPr>
          <p:cNvPr id="11" name="Picture 10">
            <a:extLst>
              <a:ext uri="{FF2B5EF4-FFF2-40B4-BE49-F238E27FC236}">
                <a16:creationId xmlns:a16="http://schemas.microsoft.com/office/drawing/2014/main" id="{48A83B09-3E57-94A1-F1F3-FA287982FBF4}"/>
              </a:ext>
            </a:extLst>
          </p:cNvPr>
          <p:cNvPicPr>
            <a:picLocks noChangeAspect="1"/>
          </p:cNvPicPr>
          <p:nvPr/>
        </p:nvPicPr>
        <p:blipFill>
          <a:blip r:embed="rId3"/>
          <a:stretch>
            <a:fillRect/>
          </a:stretch>
        </p:blipFill>
        <p:spPr>
          <a:xfrm>
            <a:off x="9558216" y="920404"/>
            <a:ext cx="2441055" cy="1639314"/>
          </a:xfrm>
          <a:prstGeom prst="rect">
            <a:avLst/>
          </a:prstGeom>
        </p:spPr>
      </p:pic>
      <p:pic>
        <p:nvPicPr>
          <p:cNvPr id="12" name="Picture 11">
            <a:extLst>
              <a:ext uri="{FF2B5EF4-FFF2-40B4-BE49-F238E27FC236}">
                <a16:creationId xmlns:a16="http://schemas.microsoft.com/office/drawing/2014/main" id="{0B9A97E1-AFDD-6B55-66B5-EB22CC1C3543}"/>
              </a:ext>
            </a:extLst>
          </p:cNvPr>
          <p:cNvPicPr>
            <a:picLocks noChangeAspect="1"/>
          </p:cNvPicPr>
          <p:nvPr/>
        </p:nvPicPr>
        <p:blipFill>
          <a:blip r:embed="rId4"/>
          <a:stretch>
            <a:fillRect/>
          </a:stretch>
        </p:blipFill>
        <p:spPr>
          <a:xfrm>
            <a:off x="95676" y="908537"/>
            <a:ext cx="2072771" cy="1651181"/>
          </a:xfrm>
          <a:prstGeom prst="rect">
            <a:avLst/>
          </a:prstGeom>
        </p:spPr>
      </p:pic>
      <p:pic>
        <p:nvPicPr>
          <p:cNvPr id="13" name="Picture 12">
            <a:extLst>
              <a:ext uri="{FF2B5EF4-FFF2-40B4-BE49-F238E27FC236}">
                <a16:creationId xmlns:a16="http://schemas.microsoft.com/office/drawing/2014/main" id="{E122C34D-1263-9006-8720-D836F554F47A}"/>
              </a:ext>
            </a:extLst>
          </p:cNvPr>
          <p:cNvPicPr>
            <a:picLocks noChangeAspect="1"/>
          </p:cNvPicPr>
          <p:nvPr/>
        </p:nvPicPr>
        <p:blipFill rotWithShape="1">
          <a:blip r:embed="rId5"/>
          <a:srcRect l="2305"/>
          <a:stretch/>
        </p:blipFill>
        <p:spPr>
          <a:xfrm>
            <a:off x="3234815" y="3862308"/>
            <a:ext cx="8632721" cy="1044511"/>
          </a:xfrm>
          <a:prstGeom prst="rect">
            <a:avLst/>
          </a:prstGeom>
        </p:spPr>
      </p:pic>
      <p:pic>
        <p:nvPicPr>
          <p:cNvPr id="14" name="Picture 13">
            <a:extLst>
              <a:ext uri="{FF2B5EF4-FFF2-40B4-BE49-F238E27FC236}">
                <a16:creationId xmlns:a16="http://schemas.microsoft.com/office/drawing/2014/main" id="{E4DE345C-C6C2-46F6-B7C5-39C25B9BFC3D}"/>
              </a:ext>
            </a:extLst>
          </p:cNvPr>
          <p:cNvPicPr>
            <a:picLocks noChangeAspect="1"/>
          </p:cNvPicPr>
          <p:nvPr/>
        </p:nvPicPr>
        <p:blipFill rotWithShape="1">
          <a:blip r:embed="rId6"/>
          <a:srcRect l="7577" t="9061" r="12040"/>
          <a:stretch/>
        </p:blipFill>
        <p:spPr>
          <a:xfrm>
            <a:off x="2168448" y="920404"/>
            <a:ext cx="7402058" cy="1104406"/>
          </a:xfrm>
          <a:prstGeom prst="rect">
            <a:avLst/>
          </a:prstGeom>
        </p:spPr>
      </p:pic>
      <p:pic>
        <p:nvPicPr>
          <p:cNvPr id="15" name="Picture 14">
            <a:extLst>
              <a:ext uri="{FF2B5EF4-FFF2-40B4-BE49-F238E27FC236}">
                <a16:creationId xmlns:a16="http://schemas.microsoft.com/office/drawing/2014/main" id="{B6A423C7-AF94-D36C-56EA-9946338347D4}"/>
              </a:ext>
            </a:extLst>
          </p:cNvPr>
          <p:cNvPicPr>
            <a:picLocks noChangeAspect="1"/>
          </p:cNvPicPr>
          <p:nvPr/>
        </p:nvPicPr>
        <p:blipFill rotWithShape="1">
          <a:blip r:embed="rId7"/>
          <a:srcRect l="1828" r="1657"/>
          <a:stretch/>
        </p:blipFill>
        <p:spPr>
          <a:xfrm>
            <a:off x="2168449" y="1988341"/>
            <a:ext cx="7375666" cy="583712"/>
          </a:xfrm>
          <a:prstGeom prst="rect">
            <a:avLst/>
          </a:prstGeom>
        </p:spPr>
      </p:pic>
      <p:sp>
        <p:nvSpPr>
          <p:cNvPr id="16" name="TextBox 15">
            <a:extLst>
              <a:ext uri="{FF2B5EF4-FFF2-40B4-BE49-F238E27FC236}">
                <a16:creationId xmlns:a16="http://schemas.microsoft.com/office/drawing/2014/main" id="{46570155-8205-C7E8-9DC8-C8CD91284267}"/>
              </a:ext>
            </a:extLst>
          </p:cNvPr>
          <p:cNvSpPr txBox="1"/>
          <p:nvPr/>
        </p:nvSpPr>
        <p:spPr>
          <a:xfrm>
            <a:off x="178902" y="3265733"/>
            <a:ext cx="11977488" cy="923330"/>
          </a:xfrm>
          <a:prstGeom prst="rect">
            <a:avLst/>
          </a:prstGeom>
          <a:noFill/>
        </p:spPr>
        <p:txBody>
          <a:bodyPr wrap="square" rtlCol="0">
            <a:spAutoFit/>
          </a:bodyPr>
          <a:lstStyle/>
          <a:p>
            <a:r>
              <a:rPr lang="en-GB" b="1" dirty="0">
                <a:solidFill>
                  <a:srgbClr val="FF0000"/>
                </a:solidFill>
                <a:effectLst>
                  <a:outerShdw blurRad="38100" dist="38100" dir="2700000" algn="tl">
                    <a:srgbClr val="000000">
                      <a:alpha val="43137"/>
                    </a:srgbClr>
                  </a:outerShdw>
                </a:effectLst>
              </a:rPr>
              <a:t>“It is understood that after the trolley had been attracted to the scanner and become stuck, the patient was removed safely, but that the oxygen cylinder remained in the room. The cylinder was then removed by one of your employees, without safety arrangements in place.”</a:t>
            </a:r>
          </a:p>
        </p:txBody>
      </p:sp>
      <p:pic>
        <p:nvPicPr>
          <p:cNvPr id="18" name="Picture 17">
            <a:extLst>
              <a:ext uri="{FF2B5EF4-FFF2-40B4-BE49-F238E27FC236}">
                <a16:creationId xmlns:a16="http://schemas.microsoft.com/office/drawing/2014/main" id="{E2CB8865-CDF6-B64D-D042-A2EF07D4B6DE}"/>
              </a:ext>
            </a:extLst>
          </p:cNvPr>
          <p:cNvPicPr>
            <a:picLocks noChangeAspect="1"/>
          </p:cNvPicPr>
          <p:nvPr/>
        </p:nvPicPr>
        <p:blipFill>
          <a:blip r:embed="rId8"/>
          <a:stretch>
            <a:fillRect/>
          </a:stretch>
        </p:blipFill>
        <p:spPr>
          <a:xfrm>
            <a:off x="3025283" y="938530"/>
            <a:ext cx="5212532" cy="914479"/>
          </a:xfrm>
          <a:prstGeom prst="rect">
            <a:avLst/>
          </a:prstGeom>
        </p:spPr>
      </p:pic>
      <p:sp>
        <p:nvSpPr>
          <p:cNvPr id="19" name="TextBox 18">
            <a:extLst>
              <a:ext uri="{FF2B5EF4-FFF2-40B4-BE49-F238E27FC236}">
                <a16:creationId xmlns:a16="http://schemas.microsoft.com/office/drawing/2014/main" id="{F2FE3063-ACFF-8BB4-4B2C-D805CB51D98F}"/>
              </a:ext>
            </a:extLst>
          </p:cNvPr>
          <p:cNvSpPr txBox="1"/>
          <p:nvPr/>
        </p:nvSpPr>
        <p:spPr>
          <a:xfrm>
            <a:off x="162167" y="4893834"/>
            <a:ext cx="11977488" cy="1200329"/>
          </a:xfrm>
          <a:prstGeom prst="rect">
            <a:avLst/>
          </a:prstGeom>
          <a:noFill/>
        </p:spPr>
        <p:txBody>
          <a:bodyPr wrap="square" rtlCol="0">
            <a:spAutoFit/>
          </a:bodyPr>
          <a:lstStyle/>
          <a:p>
            <a:r>
              <a:rPr lang="en-GB" b="1" dirty="0">
                <a:solidFill>
                  <a:srgbClr val="FF0000"/>
                </a:solidFill>
                <a:effectLst>
                  <a:outerShdw blurRad="38100" dist="38100" dir="2700000" algn="tl">
                    <a:srgbClr val="000000">
                      <a:alpha val="43137"/>
                    </a:srgbClr>
                  </a:outerShdw>
                </a:effectLst>
              </a:rPr>
              <a:t>“I understand that whilst all employees who work within your MRI controlled area receive MRI safety training, other employees are not given any information or instructions regarding the risks associated with MRI scanners. </a:t>
            </a:r>
          </a:p>
          <a:p>
            <a:r>
              <a:rPr lang="en-GB" b="1" dirty="0">
                <a:solidFill>
                  <a:srgbClr val="FF0000"/>
                </a:solidFill>
                <a:effectLst>
                  <a:outerShdw blurRad="38100" dist="38100" dir="2700000" algn="tl">
                    <a:srgbClr val="000000">
                      <a:alpha val="43137"/>
                    </a:srgbClr>
                  </a:outerShdw>
                </a:effectLst>
              </a:rPr>
              <a:t>Those employees who currently do not receive any MRI safety training, instruction or information include ward staff and porters.”</a:t>
            </a:r>
          </a:p>
        </p:txBody>
      </p:sp>
      <p:pic>
        <p:nvPicPr>
          <p:cNvPr id="20" name="Picture 19">
            <a:extLst>
              <a:ext uri="{FF2B5EF4-FFF2-40B4-BE49-F238E27FC236}">
                <a16:creationId xmlns:a16="http://schemas.microsoft.com/office/drawing/2014/main" id="{90EABE00-290D-D87D-489A-C0CDF802F691}"/>
              </a:ext>
            </a:extLst>
          </p:cNvPr>
          <p:cNvPicPr>
            <a:picLocks noChangeAspect="1"/>
          </p:cNvPicPr>
          <p:nvPr/>
        </p:nvPicPr>
        <p:blipFill>
          <a:blip r:embed="rId9"/>
          <a:stretch>
            <a:fillRect/>
          </a:stretch>
        </p:blipFill>
        <p:spPr>
          <a:xfrm>
            <a:off x="1256355" y="5757145"/>
            <a:ext cx="8824297" cy="1010880"/>
          </a:xfrm>
          <a:prstGeom prst="rect">
            <a:avLst/>
          </a:prstGeom>
        </p:spPr>
      </p:pic>
      <p:sp>
        <p:nvSpPr>
          <p:cNvPr id="21" name="TextBox 20">
            <a:extLst>
              <a:ext uri="{FF2B5EF4-FFF2-40B4-BE49-F238E27FC236}">
                <a16:creationId xmlns:a16="http://schemas.microsoft.com/office/drawing/2014/main" id="{19A20901-4F9A-9435-52EA-B98CB412434F}"/>
              </a:ext>
            </a:extLst>
          </p:cNvPr>
          <p:cNvSpPr txBox="1"/>
          <p:nvPr/>
        </p:nvSpPr>
        <p:spPr>
          <a:xfrm>
            <a:off x="288254" y="2602319"/>
            <a:ext cx="11830003" cy="707886"/>
          </a:xfrm>
          <a:prstGeom prst="rect">
            <a:avLst/>
          </a:prstGeom>
          <a:noFill/>
        </p:spPr>
        <p:txBody>
          <a:bodyPr wrap="square" rtlCol="0">
            <a:spAutoFit/>
          </a:bodyPr>
          <a:lstStyle/>
          <a:p>
            <a:r>
              <a:rPr lang="en-GB" sz="2000">
                <a:solidFill>
                  <a:schemeClr val="accent6">
                    <a:lumMod val="75000"/>
                  </a:schemeClr>
                </a:solidFill>
                <a:effectLst>
                  <a:outerShdw blurRad="38100" dist="38100" dir="2700000" algn="tl">
                    <a:srgbClr val="000000">
                      <a:alpha val="43137"/>
                    </a:srgbClr>
                  </a:outerShdw>
                </a:effectLst>
              </a:rPr>
              <a:t>A ‘Notice of Contravention’ </a:t>
            </a:r>
            <a:r>
              <a:rPr lang="en-GB" sz="2000" dirty="0">
                <a:solidFill>
                  <a:schemeClr val="accent6">
                    <a:lumMod val="75000"/>
                  </a:schemeClr>
                </a:solidFill>
                <a:effectLst>
                  <a:outerShdw blurRad="38100" dist="38100" dir="2700000" algn="tl">
                    <a:srgbClr val="000000">
                      <a:alpha val="43137"/>
                    </a:srgbClr>
                  </a:outerShdw>
                </a:effectLst>
              </a:rPr>
              <a:t>explains how Health and Safety Legislation has been broken and the time limit given to provide evidence to the HSE that this breach has been adequately addressed.</a:t>
            </a:r>
          </a:p>
        </p:txBody>
      </p:sp>
    </p:spTree>
    <p:extLst>
      <p:ext uri="{BB962C8B-B14F-4D97-AF65-F5344CB8AC3E}">
        <p14:creationId xmlns:p14="http://schemas.microsoft.com/office/powerpoint/2010/main" val="2583187567"/>
      </p:ext>
    </p:extLst>
  </p:cSld>
  <p:clrMapOvr>
    <a:masterClrMapping/>
  </p:clrMapOvr>
  <mc:AlternateContent xmlns:mc="http://schemas.openxmlformats.org/markup-compatibility/2006" xmlns:p14="http://schemas.microsoft.com/office/powerpoint/2010/main">
    <mc:Choice Requires="p14">
      <p:transition spd="slow" p14:dur="120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DDCC0-F111-F5A3-6948-ECBF6A5549FD}"/>
              </a:ext>
            </a:extLst>
          </p:cNvPr>
          <p:cNvSpPr>
            <a:spLocks noGrp="1"/>
          </p:cNvSpPr>
          <p:nvPr>
            <p:ph type="ctrTitle"/>
          </p:nvPr>
        </p:nvSpPr>
        <p:spPr>
          <a:xfrm>
            <a:off x="1469923" y="89976"/>
            <a:ext cx="9144000" cy="794927"/>
          </a:xfrm>
        </p:spPr>
        <p:txBody>
          <a:bodyPr>
            <a:normAutofit fontScale="90000"/>
          </a:bodyPr>
          <a:lstStyle/>
          <a:p>
            <a:r>
              <a:rPr lang="en-GB" u="sng" dirty="0">
                <a:solidFill>
                  <a:srgbClr val="00B050"/>
                </a:solidFill>
                <a:effectLst>
                  <a:outerShdw blurRad="38100" dist="38100" dir="2700000" algn="tl">
                    <a:srgbClr val="000000">
                      <a:alpha val="43137"/>
                    </a:srgbClr>
                  </a:outerShdw>
                </a:effectLst>
              </a:rPr>
              <a:t>BAMRR MRI Safety Week 2024</a:t>
            </a:r>
          </a:p>
        </p:txBody>
      </p:sp>
      <p:pic>
        <p:nvPicPr>
          <p:cNvPr id="7" name="Picture 6">
            <a:extLst>
              <a:ext uri="{FF2B5EF4-FFF2-40B4-BE49-F238E27FC236}">
                <a16:creationId xmlns:a16="http://schemas.microsoft.com/office/drawing/2014/main" id="{AF4B7E06-AA47-BA7F-FA71-367D3DA2C322}"/>
              </a:ext>
            </a:extLst>
          </p:cNvPr>
          <p:cNvPicPr>
            <a:picLocks noChangeAspect="1"/>
          </p:cNvPicPr>
          <p:nvPr/>
        </p:nvPicPr>
        <p:blipFill>
          <a:blip r:embed="rId2"/>
          <a:stretch>
            <a:fillRect/>
          </a:stretch>
        </p:blipFill>
        <p:spPr>
          <a:xfrm>
            <a:off x="10335504" y="123486"/>
            <a:ext cx="1709011" cy="761417"/>
          </a:xfrm>
          <a:prstGeom prst="rect">
            <a:avLst/>
          </a:prstGeom>
        </p:spPr>
      </p:pic>
      <p:sp>
        <p:nvSpPr>
          <p:cNvPr id="6" name="Subtitle 5">
            <a:extLst>
              <a:ext uri="{FF2B5EF4-FFF2-40B4-BE49-F238E27FC236}">
                <a16:creationId xmlns:a16="http://schemas.microsoft.com/office/drawing/2014/main" id="{E9D78ACB-7B8B-726E-09D9-95E72697D812}"/>
              </a:ext>
            </a:extLst>
          </p:cNvPr>
          <p:cNvSpPr>
            <a:spLocks noGrp="1"/>
          </p:cNvSpPr>
          <p:nvPr>
            <p:ph type="subTitle" idx="1"/>
          </p:nvPr>
        </p:nvSpPr>
        <p:spPr>
          <a:xfrm>
            <a:off x="1524000" y="1415845"/>
            <a:ext cx="9144000" cy="3841955"/>
          </a:xfrm>
        </p:spPr>
        <p:txBody>
          <a:bodyPr>
            <a:normAutofit/>
          </a:bodyPr>
          <a:lstStyle/>
          <a:p>
            <a:pPr algn="l"/>
            <a:endParaRPr lang="en-GB" sz="2400" dirty="0"/>
          </a:p>
          <a:p>
            <a:pPr algn="l"/>
            <a:endParaRPr lang="en-GB" dirty="0"/>
          </a:p>
          <a:p>
            <a:pPr algn="l"/>
            <a:endParaRPr lang="en-GB" dirty="0"/>
          </a:p>
        </p:txBody>
      </p:sp>
      <p:sp>
        <p:nvSpPr>
          <p:cNvPr id="4" name="TextBox 3">
            <a:extLst>
              <a:ext uri="{FF2B5EF4-FFF2-40B4-BE49-F238E27FC236}">
                <a16:creationId xmlns:a16="http://schemas.microsoft.com/office/drawing/2014/main" id="{6B1FD854-B931-A9C2-82AD-B1489200F1BF}"/>
              </a:ext>
            </a:extLst>
          </p:cNvPr>
          <p:cNvSpPr txBox="1"/>
          <p:nvPr/>
        </p:nvSpPr>
        <p:spPr>
          <a:xfrm>
            <a:off x="-27697" y="962164"/>
            <a:ext cx="10343536" cy="3539430"/>
          </a:xfrm>
          <a:prstGeom prst="rect">
            <a:avLst/>
          </a:prstGeom>
          <a:noFill/>
        </p:spPr>
        <p:txBody>
          <a:bodyPr wrap="square">
            <a:spAutoFit/>
          </a:bodyPr>
          <a:lstStyle/>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D022D948-6E51-BCDD-E5A2-324CDD1CFFBB}"/>
              </a:ext>
            </a:extLst>
          </p:cNvPr>
          <p:cNvSpPr txBox="1"/>
          <p:nvPr/>
        </p:nvSpPr>
        <p:spPr>
          <a:xfrm>
            <a:off x="147485" y="1514463"/>
            <a:ext cx="10343536" cy="4832092"/>
          </a:xfrm>
          <a:prstGeom prst="rect">
            <a:avLst/>
          </a:prstGeom>
          <a:noFill/>
        </p:spPr>
        <p:txBody>
          <a:bodyPr wrap="square">
            <a:spAutoFit/>
          </a:bodyPr>
          <a:lstStyle/>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85C68869-3557-39F2-611A-8CC7337CE9EE}"/>
              </a:ext>
            </a:extLst>
          </p:cNvPr>
          <p:cNvPicPr>
            <a:picLocks noChangeAspect="1"/>
          </p:cNvPicPr>
          <p:nvPr/>
        </p:nvPicPr>
        <p:blipFill>
          <a:blip r:embed="rId3"/>
          <a:stretch>
            <a:fillRect/>
          </a:stretch>
        </p:blipFill>
        <p:spPr>
          <a:xfrm>
            <a:off x="7590503" y="1009611"/>
            <a:ext cx="4331110" cy="2419390"/>
          </a:xfrm>
          <a:prstGeom prst="rect">
            <a:avLst/>
          </a:prstGeom>
        </p:spPr>
      </p:pic>
      <p:sp>
        <p:nvSpPr>
          <p:cNvPr id="8" name="Subtitle 2">
            <a:extLst>
              <a:ext uri="{FF2B5EF4-FFF2-40B4-BE49-F238E27FC236}">
                <a16:creationId xmlns:a16="http://schemas.microsoft.com/office/drawing/2014/main" id="{FA6373AC-CDBE-A613-3B50-36568AFA5D3E}"/>
              </a:ext>
            </a:extLst>
          </p:cNvPr>
          <p:cNvSpPr txBox="1">
            <a:spLocks/>
          </p:cNvSpPr>
          <p:nvPr/>
        </p:nvSpPr>
        <p:spPr>
          <a:xfrm>
            <a:off x="9990740" y="5992995"/>
            <a:ext cx="2201260" cy="86500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GB" sz="1400" b="1" dirty="0"/>
              <a:t>Slide courtesy of </a:t>
            </a:r>
          </a:p>
          <a:p>
            <a:pPr>
              <a:spcBef>
                <a:spcPts val="0"/>
              </a:spcBef>
            </a:pPr>
            <a:r>
              <a:rPr lang="en-GB" sz="1400" b="1" dirty="0"/>
              <a:t>Dr Gillian MacNaught</a:t>
            </a:r>
          </a:p>
          <a:p>
            <a:pPr>
              <a:spcBef>
                <a:spcPts val="0"/>
              </a:spcBef>
            </a:pPr>
            <a:r>
              <a:rPr lang="en-GB" sz="1400" b="1" dirty="0"/>
              <a:t>Lead MRI Physicist</a:t>
            </a:r>
          </a:p>
          <a:p>
            <a:pPr>
              <a:spcBef>
                <a:spcPts val="0"/>
              </a:spcBef>
            </a:pPr>
            <a:r>
              <a:rPr lang="en-GB" sz="1400" b="1" dirty="0"/>
              <a:t>Royal Infirmary Edinburgh</a:t>
            </a:r>
          </a:p>
          <a:p>
            <a:pPr>
              <a:spcBef>
                <a:spcPts val="0"/>
              </a:spcBef>
            </a:pPr>
            <a:endParaRPr lang="en-GB" sz="1400" dirty="0"/>
          </a:p>
        </p:txBody>
      </p:sp>
      <p:pic>
        <p:nvPicPr>
          <p:cNvPr id="10" name="Picture 9">
            <a:extLst>
              <a:ext uri="{FF2B5EF4-FFF2-40B4-BE49-F238E27FC236}">
                <a16:creationId xmlns:a16="http://schemas.microsoft.com/office/drawing/2014/main" id="{77B522C0-775C-3536-8523-6E0F272026EE}"/>
              </a:ext>
            </a:extLst>
          </p:cNvPr>
          <p:cNvPicPr>
            <a:picLocks noChangeAspect="1"/>
          </p:cNvPicPr>
          <p:nvPr/>
        </p:nvPicPr>
        <p:blipFill>
          <a:blip r:embed="rId4"/>
          <a:stretch>
            <a:fillRect/>
          </a:stretch>
        </p:blipFill>
        <p:spPr>
          <a:xfrm>
            <a:off x="147485" y="1036873"/>
            <a:ext cx="6254072" cy="2588836"/>
          </a:xfrm>
          <a:prstGeom prst="rect">
            <a:avLst/>
          </a:prstGeom>
        </p:spPr>
      </p:pic>
      <p:pic>
        <p:nvPicPr>
          <p:cNvPr id="12" name="Picture 11">
            <a:extLst>
              <a:ext uri="{FF2B5EF4-FFF2-40B4-BE49-F238E27FC236}">
                <a16:creationId xmlns:a16="http://schemas.microsoft.com/office/drawing/2014/main" id="{62B131B2-4223-A021-2B3F-249A2F6F2D5E}"/>
              </a:ext>
            </a:extLst>
          </p:cNvPr>
          <p:cNvPicPr>
            <a:picLocks noChangeAspect="1"/>
          </p:cNvPicPr>
          <p:nvPr/>
        </p:nvPicPr>
        <p:blipFill>
          <a:blip r:embed="rId5"/>
          <a:stretch>
            <a:fillRect/>
          </a:stretch>
        </p:blipFill>
        <p:spPr>
          <a:xfrm>
            <a:off x="147485" y="3609681"/>
            <a:ext cx="5048518" cy="215067"/>
          </a:xfrm>
          <a:prstGeom prst="rect">
            <a:avLst/>
          </a:prstGeom>
        </p:spPr>
      </p:pic>
      <p:sp>
        <p:nvSpPr>
          <p:cNvPr id="17" name="TextBox 16">
            <a:extLst>
              <a:ext uri="{FF2B5EF4-FFF2-40B4-BE49-F238E27FC236}">
                <a16:creationId xmlns:a16="http://schemas.microsoft.com/office/drawing/2014/main" id="{2A60833D-EF85-C3A9-DE6E-6306D934A040}"/>
              </a:ext>
            </a:extLst>
          </p:cNvPr>
          <p:cNvSpPr txBox="1"/>
          <p:nvPr/>
        </p:nvSpPr>
        <p:spPr>
          <a:xfrm>
            <a:off x="7590502" y="3429000"/>
            <a:ext cx="4331109" cy="584775"/>
          </a:xfrm>
          <a:prstGeom prst="rect">
            <a:avLst/>
          </a:prstGeom>
          <a:noFill/>
        </p:spPr>
        <p:txBody>
          <a:bodyPr wrap="square" rtlCol="0">
            <a:spAutoFit/>
          </a:bodyPr>
          <a:lstStyle/>
          <a:p>
            <a:pPr algn="ctr"/>
            <a:r>
              <a:rPr lang="en-GB" sz="1600" dirty="0">
                <a:solidFill>
                  <a:srgbClr val="FF0000"/>
                </a:solidFill>
              </a:rPr>
              <a:t>Local Rules updated to communicate the safe working procedures and contingency plans</a:t>
            </a:r>
          </a:p>
        </p:txBody>
      </p:sp>
      <p:pic>
        <p:nvPicPr>
          <p:cNvPr id="19" name="Picture 18">
            <a:extLst>
              <a:ext uri="{FF2B5EF4-FFF2-40B4-BE49-F238E27FC236}">
                <a16:creationId xmlns:a16="http://schemas.microsoft.com/office/drawing/2014/main" id="{EBE6308E-D9FA-62A1-0967-B5D7370C9F88}"/>
              </a:ext>
            </a:extLst>
          </p:cNvPr>
          <p:cNvPicPr>
            <a:picLocks noChangeAspect="1"/>
          </p:cNvPicPr>
          <p:nvPr/>
        </p:nvPicPr>
        <p:blipFill>
          <a:blip r:embed="rId6"/>
          <a:stretch>
            <a:fillRect/>
          </a:stretch>
        </p:blipFill>
        <p:spPr>
          <a:xfrm>
            <a:off x="6191686" y="4203963"/>
            <a:ext cx="5852829" cy="1083081"/>
          </a:xfrm>
          <a:prstGeom prst="rect">
            <a:avLst/>
          </a:prstGeom>
        </p:spPr>
      </p:pic>
    </p:spTree>
    <p:extLst>
      <p:ext uri="{BB962C8B-B14F-4D97-AF65-F5344CB8AC3E}">
        <p14:creationId xmlns:p14="http://schemas.microsoft.com/office/powerpoint/2010/main" val="2839269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DDCC0-F111-F5A3-6948-ECBF6A5549FD}"/>
              </a:ext>
            </a:extLst>
          </p:cNvPr>
          <p:cNvSpPr>
            <a:spLocks noGrp="1"/>
          </p:cNvSpPr>
          <p:nvPr>
            <p:ph type="ctrTitle"/>
          </p:nvPr>
        </p:nvSpPr>
        <p:spPr>
          <a:xfrm>
            <a:off x="1469923" y="89976"/>
            <a:ext cx="9144000" cy="794927"/>
          </a:xfrm>
        </p:spPr>
        <p:txBody>
          <a:bodyPr>
            <a:normAutofit fontScale="90000"/>
          </a:bodyPr>
          <a:lstStyle/>
          <a:p>
            <a:r>
              <a:rPr lang="en-GB" u="sng" dirty="0">
                <a:solidFill>
                  <a:srgbClr val="00B050"/>
                </a:solidFill>
                <a:effectLst>
                  <a:outerShdw blurRad="38100" dist="38100" dir="2700000" algn="tl">
                    <a:srgbClr val="000000">
                      <a:alpha val="43137"/>
                    </a:srgbClr>
                  </a:outerShdw>
                </a:effectLst>
              </a:rPr>
              <a:t>BAMRR MRI Safety Week 2024</a:t>
            </a:r>
          </a:p>
        </p:txBody>
      </p:sp>
      <p:pic>
        <p:nvPicPr>
          <p:cNvPr id="7" name="Picture 6">
            <a:extLst>
              <a:ext uri="{FF2B5EF4-FFF2-40B4-BE49-F238E27FC236}">
                <a16:creationId xmlns:a16="http://schemas.microsoft.com/office/drawing/2014/main" id="{AF4B7E06-AA47-BA7F-FA71-367D3DA2C322}"/>
              </a:ext>
            </a:extLst>
          </p:cNvPr>
          <p:cNvPicPr>
            <a:picLocks noChangeAspect="1"/>
          </p:cNvPicPr>
          <p:nvPr/>
        </p:nvPicPr>
        <p:blipFill>
          <a:blip r:embed="rId2"/>
          <a:stretch>
            <a:fillRect/>
          </a:stretch>
        </p:blipFill>
        <p:spPr>
          <a:xfrm>
            <a:off x="10335504" y="123486"/>
            <a:ext cx="1709011" cy="761417"/>
          </a:xfrm>
          <a:prstGeom prst="rect">
            <a:avLst/>
          </a:prstGeom>
        </p:spPr>
      </p:pic>
      <p:sp>
        <p:nvSpPr>
          <p:cNvPr id="6" name="Subtitle 5">
            <a:extLst>
              <a:ext uri="{FF2B5EF4-FFF2-40B4-BE49-F238E27FC236}">
                <a16:creationId xmlns:a16="http://schemas.microsoft.com/office/drawing/2014/main" id="{E9D78ACB-7B8B-726E-09D9-95E72697D812}"/>
              </a:ext>
            </a:extLst>
          </p:cNvPr>
          <p:cNvSpPr>
            <a:spLocks noGrp="1"/>
          </p:cNvSpPr>
          <p:nvPr>
            <p:ph type="subTitle" idx="1"/>
          </p:nvPr>
        </p:nvSpPr>
        <p:spPr>
          <a:xfrm>
            <a:off x="1524000" y="1415845"/>
            <a:ext cx="9144000" cy="3841955"/>
          </a:xfrm>
        </p:spPr>
        <p:txBody>
          <a:bodyPr>
            <a:normAutofit/>
          </a:bodyPr>
          <a:lstStyle/>
          <a:p>
            <a:pPr algn="l"/>
            <a:endParaRPr lang="en-GB" sz="2400" dirty="0"/>
          </a:p>
          <a:p>
            <a:pPr algn="l"/>
            <a:endParaRPr lang="en-GB" dirty="0"/>
          </a:p>
          <a:p>
            <a:pPr algn="l"/>
            <a:endParaRPr lang="en-GB" dirty="0"/>
          </a:p>
        </p:txBody>
      </p:sp>
      <p:sp>
        <p:nvSpPr>
          <p:cNvPr id="4" name="TextBox 3">
            <a:extLst>
              <a:ext uri="{FF2B5EF4-FFF2-40B4-BE49-F238E27FC236}">
                <a16:creationId xmlns:a16="http://schemas.microsoft.com/office/drawing/2014/main" id="{6B1FD854-B931-A9C2-82AD-B1489200F1BF}"/>
              </a:ext>
            </a:extLst>
          </p:cNvPr>
          <p:cNvSpPr txBox="1"/>
          <p:nvPr/>
        </p:nvSpPr>
        <p:spPr>
          <a:xfrm>
            <a:off x="-27697" y="962164"/>
            <a:ext cx="10343536" cy="3539430"/>
          </a:xfrm>
          <a:prstGeom prst="rect">
            <a:avLst/>
          </a:prstGeom>
          <a:noFill/>
        </p:spPr>
        <p:txBody>
          <a:bodyPr wrap="square">
            <a:spAutoFit/>
          </a:bodyPr>
          <a:lstStyle/>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D022D948-6E51-BCDD-E5A2-324CDD1CFFBB}"/>
              </a:ext>
            </a:extLst>
          </p:cNvPr>
          <p:cNvSpPr txBox="1"/>
          <p:nvPr/>
        </p:nvSpPr>
        <p:spPr>
          <a:xfrm>
            <a:off x="331689" y="1226543"/>
            <a:ext cx="10343536" cy="4832092"/>
          </a:xfrm>
          <a:prstGeom prst="rect">
            <a:avLst/>
          </a:prstGeom>
          <a:noFill/>
        </p:spPr>
        <p:txBody>
          <a:bodyPr wrap="square">
            <a:spAutoFit/>
          </a:bodyPr>
          <a:lstStyle/>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5225AF0D-4974-3D16-D764-702D00AAEDBC}"/>
              </a:ext>
            </a:extLst>
          </p:cNvPr>
          <p:cNvPicPr>
            <a:picLocks noChangeAspect="1"/>
          </p:cNvPicPr>
          <p:nvPr/>
        </p:nvPicPr>
        <p:blipFill>
          <a:blip r:embed="rId3"/>
          <a:stretch>
            <a:fillRect/>
          </a:stretch>
        </p:blipFill>
        <p:spPr>
          <a:xfrm>
            <a:off x="601718" y="1686044"/>
            <a:ext cx="4840437" cy="3630328"/>
          </a:xfrm>
          <a:prstGeom prst="rect">
            <a:avLst/>
          </a:prstGeom>
        </p:spPr>
      </p:pic>
      <p:pic>
        <p:nvPicPr>
          <p:cNvPr id="8" name="Picture 7" descr="A close-up of a person's hand&#10;&#10;Description automatically generated">
            <a:extLst>
              <a:ext uri="{FF2B5EF4-FFF2-40B4-BE49-F238E27FC236}">
                <a16:creationId xmlns:a16="http://schemas.microsoft.com/office/drawing/2014/main" id="{CE80C5D9-4425-9D9C-587B-7BE2BD0899F9}"/>
              </a:ext>
            </a:extLst>
          </p:cNvPr>
          <p:cNvPicPr>
            <a:picLocks noChangeAspect="1"/>
          </p:cNvPicPr>
          <p:nvPr/>
        </p:nvPicPr>
        <p:blipFill>
          <a:blip r:embed="rId4"/>
          <a:stretch>
            <a:fillRect/>
          </a:stretch>
        </p:blipFill>
        <p:spPr>
          <a:xfrm>
            <a:off x="6096000" y="1672144"/>
            <a:ext cx="4816007" cy="3624044"/>
          </a:xfrm>
          <a:prstGeom prst="rect">
            <a:avLst/>
          </a:prstGeom>
        </p:spPr>
      </p:pic>
      <p:sp>
        <p:nvSpPr>
          <p:cNvPr id="9" name="Title 1">
            <a:extLst>
              <a:ext uri="{FF2B5EF4-FFF2-40B4-BE49-F238E27FC236}">
                <a16:creationId xmlns:a16="http://schemas.microsoft.com/office/drawing/2014/main" id="{1831A5E3-D6B2-64A8-B67B-3BD3A87B85B9}"/>
              </a:ext>
            </a:extLst>
          </p:cNvPr>
          <p:cNvSpPr txBox="1">
            <a:spLocks/>
          </p:cNvSpPr>
          <p:nvPr/>
        </p:nvSpPr>
        <p:spPr>
          <a:xfrm>
            <a:off x="6218753" y="942831"/>
            <a:ext cx="5825762" cy="597124"/>
          </a:xfrm>
          <a:prstGeom prst="rect">
            <a:avLst/>
          </a:prstGeom>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dirty="0">
                <a:solidFill>
                  <a:srgbClr val="FF0000"/>
                </a:solidFill>
              </a:rPr>
              <a:t>Our response – training video for all staff groups</a:t>
            </a:r>
          </a:p>
        </p:txBody>
      </p:sp>
      <p:pic>
        <p:nvPicPr>
          <p:cNvPr id="11" name="Picture 10">
            <a:extLst>
              <a:ext uri="{FF2B5EF4-FFF2-40B4-BE49-F238E27FC236}">
                <a16:creationId xmlns:a16="http://schemas.microsoft.com/office/drawing/2014/main" id="{25B3F39C-28F0-43D0-11EE-50FAE7F2ABF0}"/>
              </a:ext>
            </a:extLst>
          </p:cNvPr>
          <p:cNvPicPr>
            <a:picLocks noChangeAspect="1"/>
          </p:cNvPicPr>
          <p:nvPr/>
        </p:nvPicPr>
        <p:blipFill rotWithShape="1">
          <a:blip r:embed="rId5"/>
          <a:srcRect b="4717"/>
          <a:stretch/>
        </p:blipFill>
        <p:spPr>
          <a:xfrm>
            <a:off x="455054" y="962164"/>
            <a:ext cx="5640946" cy="601297"/>
          </a:xfrm>
          <a:prstGeom prst="rect">
            <a:avLst/>
          </a:prstGeom>
        </p:spPr>
      </p:pic>
      <p:sp>
        <p:nvSpPr>
          <p:cNvPr id="12" name="Subtitle 2">
            <a:extLst>
              <a:ext uri="{FF2B5EF4-FFF2-40B4-BE49-F238E27FC236}">
                <a16:creationId xmlns:a16="http://schemas.microsoft.com/office/drawing/2014/main" id="{41452F57-8422-7FC2-4469-91F82137A544}"/>
              </a:ext>
            </a:extLst>
          </p:cNvPr>
          <p:cNvSpPr txBox="1">
            <a:spLocks/>
          </p:cNvSpPr>
          <p:nvPr/>
        </p:nvSpPr>
        <p:spPr>
          <a:xfrm>
            <a:off x="9990740" y="5833495"/>
            <a:ext cx="2201260" cy="86500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GB" sz="1400" b="1" dirty="0"/>
              <a:t>Slide courtesy of </a:t>
            </a:r>
          </a:p>
          <a:p>
            <a:pPr>
              <a:spcBef>
                <a:spcPts val="0"/>
              </a:spcBef>
            </a:pPr>
            <a:r>
              <a:rPr lang="en-GB" sz="1400" b="1" dirty="0"/>
              <a:t>Dr Gillian MacNaught</a:t>
            </a:r>
          </a:p>
          <a:p>
            <a:pPr>
              <a:spcBef>
                <a:spcPts val="0"/>
              </a:spcBef>
            </a:pPr>
            <a:r>
              <a:rPr lang="en-GB" sz="1400" b="1" dirty="0"/>
              <a:t>Lead MRI Physicist</a:t>
            </a:r>
          </a:p>
          <a:p>
            <a:pPr>
              <a:spcBef>
                <a:spcPts val="0"/>
              </a:spcBef>
            </a:pPr>
            <a:r>
              <a:rPr lang="en-GB" sz="1400" b="1" dirty="0"/>
              <a:t>Royal Infirmary Edinburgh</a:t>
            </a:r>
          </a:p>
          <a:p>
            <a:pPr>
              <a:spcBef>
                <a:spcPts val="0"/>
              </a:spcBef>
            </a:pPr>
            <a:endParaRPr lang="en-GB" sz="1400" dirty="0"/>
          </a:p>
        </p:txBody>
      </p:sp>
      <p:pic>
        <p:nvPicPr>
          <p:cNvPr id="14" name="Picture 13">
            <a:extLst>
              <a:ext uri="{FF2B5EF4-FFF2-40B4-BE49-F238E27FC236}">
                <a16:creationId xmlns:a16="http://schemas.microsoft.com/office/drawing/2014/main" id="{2540158F-D5F9-5ECA-156F-699E93527FD6}"/>
              </a:ext>
            </a:extLst>
          </p:cNvPr>
          <p:cNvPicPr>
            <a:picLocks noChangeAspect="1"/>
          </p:cNvPicPr>
          <p:nvPr/>
        </p:nvPicPr>
        <p:blipFill>
          <a:blip r:embed="rId6"/>
          <a:stretch>
            <a:fillRect/>
          </a:stretch>
        </p:blipFill>
        <p:spPr>
          <a:xfrm>
            <a:off x="2119166" y="5447974"/>
            <a:ext cx="6982071" cy="1279729"/>
          </a:xfrm>
          <a:prstGeom prst="rect">
            <a:avLst/>
          </a:prstGeom>
        </p:spPr>
      </p:pic>
    </p:spTree>
    <p:extLst>
      <p:ext uri="{BB962C8B-B14F-4D97-AF65-F5344CB8AC3E}">
        <p14:creationId xmlns:p14="http://schemas.microsoft.com/office/powerpoint/2010/main" val="966650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DDCC0-F111-F5A3-6948-ECBF6A5549FD}"/>
              </a:ext>
            </a:extLst>
          </p:cNvPr>
          <p:cNvSpPr>
            <a:spLocks noGrp="1"/>
          </p:cNvSpPr>
          <p:nvPr>
            <p:ph type="ctrTitle"/>
          </p:nvPr>
        </p:nvSpPr>
        <p:spPr>
          <a:xfrm>
            <a:off x="1469923" y="89976"/>
            <a:ext cx="9144000" cy="794927"/>
          </a:xfrm>
        </p:spPr>
        <p:txBody>
          <a:bodyPr>
            <a:normAutofit fontScale="90000"/>
          </a:bodyPr>
          <a:lstStyle/>
          <a:p>
            <a:r>
              <a:rPr lang="en-GB" u="sng" dirty="0">
                <a:solidFill>
                  <a:srgbClr val="00B050"/>
                </a:solidFill>
                <a:effectLst>
                  <a:outerShdw blurRad="38100" dist="38100" dir="2700000" algn="tl">
                    <a:srgbClr val="000000">
                      <a:alpha val="43137"/>
                    </a:srgbClr>
                  </a:outerShdw>
                </a:effectLst>
              </a:rPr>
              <a:t>BAMRR MRI Safety Week 2024</a:t>
            </a:r>
          </a:p>
        </p:txBody>
      </p:sp>
      <p:pic>
        <p:nvPicPr>
          <p:cNvPr id="7" name="Picture 6">
            <a:extLst>
              <a:ext uri="{FF2B5EF4-FFF2-40B4-BE49-F238E27FC236}">
                <a16:creationId xmlns:a16="http://schemas.microsoft.com/office/drawing/2014/main" id="{AF4B7E06-AA47-BA7F-FA71-367D3DA2C322}"/>
              </a:ext>
            </a:extLst>
          </p:cNvPr>
          <p:cNvPicPr>
            <a:picLocks noChangeAspect="1"/>
          </p:cNvPicPr>
          <p:nvPr/>
        </p:nvPicPr>
        <p:blipFill>
          <a:blip r:embed="rId2"/>
          <a:stretch>
            <a:fillRect/>
          </a:stretch>
        </p:blipFill>
        <p:spPr>
          <a:xfrm>
            <a:off x="10335504" y="123486"/>
            <a:ext cx="1709011" cy="761417"/>
          </a:xfrm>
          <a:prstGeom prst="rect">
            <a:avLst/>
          </a:prstGeom>
        </p:spPr>
      </p:pic>
      <p:sp>
        <p:nvSpPr>
          <p:cNvPr id="6" name="Subtitle 5">
            <a:extLst>
              <a:ext uri="{FF2B5EF4-FFF2-40B4-BE49-F238E27FC236}">
                <a16:creationId xmlns:a16="http://schemas.microsoft.com/office/drawing/2014/main" id="{E9D78ACB-7B8B-726E-09D9-95E72697D812}"/>
              </a:ext>
            </a:extLst>
          </p:cNvPr>
          <p:cNvSpPr>
            <a:spLocks noGrp="1"/>
          </p:cNvSpPr>
          <p:nvPr>
            <p:ph type="subTitle" idx="1"/>
          </p:nvPr>
        </p:nvSpPr>
        <p:spPr>
          <a:xfrm>
            <a:off x="2541877" y="1448936"/>
            <a:ext cx="9144000" cy="3841955"/>
          </a:xfrm>
        </p:spPr>
        <p:txBody>
          <a:bodyPr>
            <a:normAutofit/>
          </a:bodyPr>
          <a:lstStyle/>
          <a:p>
            <a:pPr algn="l"/>
            <a:endParaRPr lang="en-GB" sz="2400" dirty="0"/>
          </a:p>
          <a:p>
            <a:pPr algn="l"/>
            <a:endParaRPr lang="en-GB" dirty="0"/>
          </a:p>
          <a:p>
            <a:pPr algn="l"/>
            <a:endParaRPr lang="en-GB" dirty="0"/>
          </a:p>
        </p:txBody>
      </p:sp>
      <p:sp>
        <p:nvSpPr>
          <p:cNvPr id="4" name="TextBox 3">
            <a:extLst>
              <a:ext uri="{FF2B5EF4-FFF2-40B4-BE49-F238E27FC236}">
                <a16:creationId xmlns:a16="http://schemas.microsoft.com/office/drawing/2014/main" id="{6B1FD854-B931-A9C2-82AD-B1489200F1BF}"/>
              </a:ext>
            </a:extLst>
          </p:cNvPr>
          <p:cNvSpPr txBox="1"/>
          <p:nvPr/>
        </p:nvSpPr>
        <p:spPr>
          <a:xfrm>
            <a:off x="1431656" y="222923"/>
            <a:ext cx="8006250" cy="3539430"/>
          </a:xfrm>
          <a:prstGeom prst="rect">
            <a:avLst/>
          </a:prstGeom>
          <a:noFill/>
        </p:spPr>
        <p:txBody>
          <a:bodyPr wrap="square">
            <a:spAutoFit/>
          </a:bodyPr>
          <a:lstStyle/>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l">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grpSp>
        <p:nvGrpSpPr>
          <p:cNvPr id="5" name="Group 4">
            <a:extLst>
              <a:ext uri="{FF2B5EF4-FFF2-40B4-BE49-F238E27FC236}">
                <a16:creationId xmlns:a16="http://schemas.microsoft.com/office/drawing/2014/main" id="{7AFE7486-34F5-AD89-9D91-7F244BBB9CA4}"/>
              </a:ext>
            </a:extLst>
          </p:cNvPr>
          <p:cNvGrpSpPr/>
          <p:nvPr/>
        </p:nvGrpSpPr>
        <p:grpSpPr>
          <a:xfrm>
            <a:off x="7090119" y="1017850"/>
            <a:ext cx="4954396" cy="4752749"/>
            <a:chOff x="3547108" y="1505758"/>
            <a:chExt cx="5379720" cy="5204775"/>
          </a:xfrm>
        </p:grpSpPr>
        <p:sp>
          <p:nvSpPr>
            <p:cNvPr id="8" name="Oval 7">
              <a:extLst>
                <a:ext uri="{FF2B5EF4-FFF2-40B4-BE49-F238E27FC236}">
                  <a16:creationId xmlns:a16="http://schemas.microsoft.com/office/drawing/2014/main" id="{8FBFFAD7-6346-0C60-D322-77FA3EF30F04}"/>
                </a:ext>
              </a:extLst>
            </p:cNvPr>
            <p:cNvSpPr/>
            <p:nvPr/>
          </p:nvSpPr>
          <p:spPr>
            <a:xfrm>
              <a:off x="3547108" y="1505758"/>
              <a:ext cx="5379720" cy="52047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5CC2017A-4D77-A2B9-AB14-0DB17C5FFB91}"/>
                </a:ext>
              </a:extLst>
            </p:cNvPr>
            <p:cNvSpPr/>
            <p:nvPr/>
          </p:nvSpPr>
          <p:spPr>
            <a:xfrm>
              <a:off x="4834888" y="2791166"/>
              <a:ext cx="2804160" cy="2548082"/>
            </a:xfrm>
            <a:prstGeom prst="ellipse">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677EC60A-FF5E-2B26-60CA-2849B9ED5DBA}"/>
                </a:ext>
              </a:extLst>
            </p:cNvPr>
            <p:cNvSpPr txBox="1"/>
            <p:nvPr/>
          </p:nvSpPr>
          <p:spPr>
            <a:xfrm>
              <a:off x="5318760" y="1594135"/>
              <a:ext cx="1874520" cy="1200329"/>
            </a:xfrm>
            <a:prstGeom prst="rect">
              <a:avLst/>
            </a:prstGeom>
            <a:noFill/>
          </p:spPr>
          <p:txBody>
            <a:bodyPr wrap="square" rtlCol="0">
              <a:spAutoFit/>
            </a:bodyPr>
            <a:lstStyle/>
            <a:p>
              <a:pPr algn="ctr" defTabSz="923544">
                <a:spcAft>
                  <a:spcPts val="600"/>
                </a:spcAft>
              </a:pPr>
              <a:r>
                <a:rPr lang="en-GB" sz="2424" b="1" kern="1200">
                  <a:solidFill>
                    <a:schemeClr val="bg1"/>
                  </a:solidFill>
                  <a:latin typeface="+mn-lt"/>
                  <a:ea typeface="+mn-ea"/>
                  <a:cs typeface="+mn-cs"/>
                </a:rPr>
                <a:t>Health and Safety legislation</a:t>
              </a:r>
              <a:endParaRPr lang="en-GB" sz="2400" b="1">
                <a:solidFill>
                  <a:schemeClr val="bg1"/>
                </a:solidFill>
              </a:endParaRPr>
            </a:p>
          </p:txBody>
        </p:sp>
        <p:sp>
          <p:nvSpPr>
            <p:cNvPr id="11" name="TextBox 10">
              <a:extLst>
                <a:ext uri="{FF2B5EF4-FFF2-40B4-BE49-F238E27FC236}">
                  <a16:creationId xmlns:a16="http://schemas.microsoft.com/office/drawing/2014/main" id="{81790A8D-9334-AD65-EBDA-D41C6E6F9184}"/>
                </a:ext>
              </a:extLst>
            </p:cNvPr>
            <p:cNvSpPr txBox="1"/>
            <p:nvPr/>
          </p:nvSpPr>
          <p:spPr>
            <a:xfrm>
              <a:off x="4693916" y="3326099"/>
              <a:ext cx="3086100" cy="1345429"/>
            </a:xfrm>
            <a:prstGeom prst="rect">
              <a:avLst/>
            </a:prstGeom>
            <a:noFill/>
          </p:spPr>
          <p:txBody>
            <a:bodyPr wrap="square" rtlCol="0">
              <a:spAutoFit/>
            </a:bodyPr>
            <a:lstStyle/>
            <a:p>
              <a:pPr algn="ctr" defTabSz="923544">
                <a:spcAft>
                  <a:spcPts val="600"/>
                </a:spcAft>
              </a:pPr>
              <a:r>
                <a:rPr lang="en-GB" sz="2424" b="1" kern="1200" dirty="0">
                  <a:solidFill>
                    <a:schemeClr val="bg1"/>
                  </a:solidFill>
                  <a:latin typeface="+mn-lt"/>
                  <a:ea typeface="+mn-ea"/>
                  <a:cs typeface="+mn-cs"/>
                </a:rPr>
                <a:t>MHRA </a:t>
              </a:r>
            </a:p>
            <a:p>
              <a:pPr algn="ctr" defTabSz="923544">
                <a:spcAft>
                  <a:spcPts val="600"/>
                </a:spcAft>
              </a:pPr>
              <a:r>
                <a:rPr lang="en-GB" sz="2424" b="1" dirty="0">
                  <a:solidFill>
                    <a:schemeClr val="bg1"/>
                  </a:solidFill>
                </a:rPr>
                <a:t>MRI Safety</a:t>
              </a:r>
              <a:r>
                <a:rPr lang="en-GB" sz="2424" b="1" kern="1200" dirty="0">
                  <a:solidFill>
                    <a:schemeClr val="bg1"/>
                  </a:solidFill>
                  <a:latin typeface="+mn-lt"/>
                  <a:ea typeface="+mn-ea"/>
                  <a:cs typeface="+mn-cs"/>
                </a:rPr>
                <a:t> </a:t>
              </a:r>
            </a:p>
            <a:p>
              <a:pPr algn="ctr" defTabSz="923544">
                <a:spcAft>
                  <a:spcPts val="600"/>
                </a:spcAft>
              </a:pPr>
              <a:r>
                <a:rPr lang="en-GB" sz="2424" b="1" kern="1200" dirty="0">
                  <a:solidFill>
                    <a:schemeClr val="bg1"/>
                  </a:solidFill>
                  <a:latin typeface="+mn-lt"/>
                  <a:ea typeface="+mn-ea"/>
                  <a:cs typeface="+mn-cs"/>
                </a:rPr>
                <a:t>Guidelines</a:t>
              </a:r>
            </a:p>
          </p:txBody>
        </p:sp>
      </p:grpSp>
      <p:sp>
        <p:nvSpPr>
          <p:cNvPr id="12" name="Subtitle 2">
            <a:extLst>
              <a:ext uri="{FF2B5EF4-FFF2-40B4-BE49-F238E27FC236}">
                <a16:creationId xmlns:a16="http://schemas.microsoft.com/office/drawing/2014/main" id="{8FBE4E5C-7D8F-D950-6474-6A2696E412FF}"/>
              </a:ext>
            </a:extLst>
          </p:cNvPr>
          <p:cNvSpPr txBox="1">
            <a:spLocks/>
          </p:cNvSpPr>
          <p:nvPr/>
        </p:nvSpPr>
        <p:spPr>
          <a:xfrm>
            <a:off x="9990740" y="5833495"/>
            <a:ext cx="2201260" cy="86500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GB" sz="1400" b="1" dirty="0"/>
              <a:t>Slide courtesy of </a:t>
            </a:r>
          </a:p>
          <a:p>
            <a:pPr>
              <a:spcBef>
                <a:spcPts val="0"/>
              </a:spcBef>
            </a:pPr>
            <a:r>
              <a:rPr lang="en-GB" sz="1400" b="1" dirty="0"/>
              <a:t>Dr Gillian MacNaught</a:t>
            </a:r>
          </a:p>
          <a:p>
            <a:pPr>
              <a:spcBef>
                <a:spcPts val="0"/>
              </a:spcBef>
            </a:pPr>
            <a:r>
              <a:rPr lang="en-GB" sz="1400" b="1" dirty="0"/>
              <a:t>Lead MRI Physicist</a:t>
            </a:r>
          </a:p>
          <a:p>
            <a:pPr>
              <a:spcBef>
                <a:spcPts val="0"/>
              </a:spcBef>
            </a:pPr>
            <a:r>
              <a:rPr lang="en-GB" sz="1400" b="1" dirty="0"/>
              <a:t>Royal Infirmary Edinburgh</a:t>
            </a:r>
          </a:p>
          <a:p>
            <a:pPr>
              <a:spcBef>
                <a:spcPts val="0"/>
              </a:spcBef>
            </a:pPr>
            <a:endParaRPr lang="en-GB" sz="1400" dirty="0"/>
          </a:p>
        </p:txBody>
      </p:sp>
      <p:pic>
        <p:nvPicPr>
          <p:cNvPr id="14" name="Picture 13">
            <a:extLst>
              <a:ext uri="{FF2B5EF4-FFF2-40B4-BE49-F238E27FC236}">
                <a16:creationId xmlns:a16="http://schemas.microsoft.com/office/drawing/2014/main" id="{47592602-DF2A-AC47-2151-73036A811446}"/>
              </a:ext>
            </a:extLst>
          </p:cNvPr>
          <p:cNvPicPr>
            <a:picLocks noChangeAspect="1"/>
          </p:cNvPicPr>
          <p:nvPr/>
        </p:nvPicPr>
        <p:blipFill>
          <a:blip r:embed="rId3"/>
          <a:stretch>
            <a:fillRect/>
          </a:stretch>
        </p:blipFill>
        <p:spPr>
          <a:xfrm>
            <a:off x="121976" y="1607835"/>
            <a:ext cx="6838319" cy="1821166"/>
          </a:xfrm>
          <a:prstGeom prst="rect">
            <a:avLst/>
          </a:prstGeom>
        </p:spPr>
      </p:pic>
      <p:sp>
        <p:nvSpPr>
          <p:cNvPr id="15" name="Title 1">
            <a:extLst>
              <a:ext uri="{FF2B5EF4-FFF2-40B4-BE49-F238E27FC236}">
                <a16:creationId xmlns:a16="http://schemas.microsoft.com/office/drawing/2014/main" id="{469AD3DC-236A-4D18-BC48-FC808C26D1D4}"/>
              </a:ext>
            </a:extLst>
          </p:cNvPr>
          <p:cNvSpPr txBox="1">
            <a:spLocks/>
          </p:cNvSpPr>
          <p:nvPr/>
        </p:nvSpPr>
        <p:spPr>
          <a:xfrm>
            <a:off x="342878" y="851812"/>
            <a:ext cx="3531032" cy="597124"/>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400" u="sng" dirty="0">
                <a:solidFill>
                  <a:srgbClr val="FF0000"/>
                </a:solidFill>
                <a:effectLst>
                  <a:outerShdw blurRad="38100" dist="38100" dir="2700000" algn="tl">
                    <a:srgbClr val="000000">
                      <a:alpha val="43137"/>
                    </a:srgbClr>
                  </a:outerShdw>
                </a:effectLst>
              </a:rPr>
              <a:t>In Conclusion:</a:t>
            </a:r>
          </a:p>
        </p:txBody>
      </p:sp>
    </p:spTree>
    <p:extLst>
      <p:ext uri="{BB962C8B-B14F-4D97-AF65-F5344CB8AC3E}">
        <p14:creationId xmlns:p14="http://schemas.microsoft.com/office/powerpoint/2010/main" val="3495546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24759</TotalTime>
  <Words>707</Words>
  <Application>Microsoft Office PowerPoint</Application>
  <PresentationFormat>Widescreen</PresentationFormat>
  <Paragraphs>169</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Wingdings</vt:lpstr>
      <vt:lpstr>Office Theme</vt:lpstr>
      <vt:lpstr>BAMRR MRI Safety Week 2024</vt:lpstr>
      <vt:lpstr>BAMRR MRI Safety Week 2024</vt:lpstr>
      <vt:lpstr>BAMRR MRI Safety Week 2024</vt:lpstr>
      <vt:lpstr>BAMRR MRI Safety Week 2024</vt:lpstr>
      <vt:lpstr>BAMRR MRI Safety Week 2024</vt:lpstr>
      <vt:lpstr>BAMRR MRI Safety Week 2024</vt:lpstr>
      <vt:lpstr>BAMRR MRI Safety Week 2024</vt:lpstr>
      <vt:lpstr>BAMRR MRI Safety Week 2024</vt:lpstr>
      <vt:lpstr>BAMRR MRI Safety Week 2024</vt:lpstr>
      <vt:lpstr>BAMRR MRI Safety Week 2024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BAMRR MRI Safety Week 2024</dc:title>
  <dc:creator>RACHEL WATT</dc:creator>
  <cp:lastModifiedBy>WHITEHEAD, Trudi (UNIVERSITY HOSPITALS OF DERBY AND BURTON NHS FOUNDATION TRUST)</cp:lastModifiedBy>
  <cp:revision>64</cp:revision>
  <dcterms:created xsi:type="dcterms:W3CDTF">2024-07-05T08:14:41Z</dcterms:created>
  <dcterms:modified xsi:type="dcterms:W3CDTF">2024-07-25T11:14:04Z</dcterms:modified>
</cp:coreProperties>
</file>